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EFA"/>
    <a:srgbClr val="EF553B"/>
    <a:srgbClr val="ED0000"/>
    <a:srgbClr val="0B49CB"/>
    <a:srgbClr val="989800"/>
    <a:srgbClr val="7F3F00"/>
    <a:srgbClr val="388600"/>
    <a:srgbClr val="0948CB"/>
    <a:srgbClr val="F2F4F8"/>
    <a:srgbClr val="1C7D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532" autoAdjust="0"/>
  </p:normalViewPr>
  <p:slideViewPr>
    <p:cSldViewPr snapToGrid="0" snapToObjects="1">
      <p:cViewPr varScale="1">
        <p:scale>
          <a:sx n="111" d="100"/>
          <a:sy n="111" d="100"/>
        </p:scale>
        <p:origin x="85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2" name="TextBox 1">
            <a:extLst>
              <a:ext uri="{FF2B5EF4-FFF2-40B4-BE49-F238E27FC236}">
                <a16:creationId xmlns:a16="http://schemas.microsoft.com/office/drawing/2014/main" id="{E70F6CF9-DD73-5FAE-48D8-C52562136538}"/>
              </a:ext>
            </a:extLst>
          </p:cNvPr>
          <p:cNvSpPr txBox="1"/>
          <p:nvPr userDrawn="1"/>
        </p:nvSpPr>
        <p:spPr>
          <a:xfrm>
            <a:off x="10033000" y="25400"/>
            <a:ext cx="2133597" cy="369332"/>
          </a:xfrm>
          <a:prstGeom prst="rect">
            <a:avLst/>
          </a:prstGeom>
          <a:noFill/>
        </p:spPr>
        <p:txBody>
          <a:bodyPr wrap="none" rtlCol="0">
            <a:spAutoFit/>
          </a:bodyPr>
          <a:lstStyle/>
          <a:p>
            <a:r>
              <a:rPr lang="en-IN" b="1" dirty="0">
                <a:solidFill>
                  <a:schemeClr val="bg2">
                    <a:lumMod val="75000"/>
                  </a:schemeClr>
                </a:solidFill>
              </a:rPr>
              <a:t>PANKAJ SONAWANE</a:t>
            </a: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nkajsonawane2711/DS-CapstoneProject-SpaceX/blob/main/labs-jupyter-spacex-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nkajsonawane2711/DS-CapstoneProject-SpaceX/blob/main/edadataviz.ipynb"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pankajsonawane2711/DS-CapstoneProject-SpaceX/blob/main/spacex_dash_app.py" TargetMode="External"/><Relationship Id="rId3" Type="http://schemas.openxmlformats.org/officeDocument/2006/relationships/image" Target="../media/image3.png"/><Relationship Id="rId7" Type="http://schemas.openxmlformats.org/officeDocument/2006/relationships/hyperlink" Target="https://github.com/pankajsonawane2711/DS-CapstoneProject-SpaceX/blob/main/my_data1.d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pankajsonawane2711/DS-CapstoneProject-SpaceX/blob/main/dataset_part_3.csv" TargetMode="External"/><Relationship Id="rId5" Type="http://schemas.openxmlformats.org/officeDocument/2006/relationships/hyperlink" Target="https://github.com/pankajsonawane2711/DS-CapstoneProject-SpaceX/blob/main/dataset_part_2.csv" TargetMode="External"/><Relationship Id="rId4" Type="http://schemas.openxmlformats.org/officeDocument/2006/relationships/hyperlink" Target="https://github.com/pankajsonawane2711/DS-CapstoneProject-SpaceX/blob/main/dataset_part_1.csv" TargetMode="External"/><Relationship Id="rId9" Type="http://schemas.openxmlformats.org/officeDocument/2006/relationships/hyperlink" Target="https://github.com/pankajsonawane2711/DS-CapstoneProject-SpaceX/blob/main/spacex_launch_dash.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nkajsonawane2711/DS-CapstoneProject-SpaceX/blob/main/jupyter-labs-webscraping.ipynb"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smtClean="0">
                <a:solidFill>
                  <a:schemeClr val="bg2"/>
                </a:solidFill>
                <a:latin typeface="Abadi"/>
                <a:ea typeface="SF Pro" pitchFamily="2" charset="0"/>
                <a:cs typeface="SF Pro" pitchFamily="2" charset="0"/>
              </a:rPr>
              <a:t>Cosmin Gherghel</a:t>
            </a:r>
            <a:endParaRPr lang="en-US" sz="2000" dirty="0">
              <a:solidFill>
                <a:schemeClr val="bg2"/>
              </a:solidFill>
              <a:latin typeface="Abadi"/>
              <a:ea typeface="SF Pro" pitchFamily="2" charset="0"/>
              <a:cs typeface="SF Pro" pitchFamily="2" charset="0"/>
            </a:endParaRPr>
          </a:p>
          <a:p>
            <a:r>
              <a:rPr lang="en-US" sz="2000" dirty="0" smtClean="0">
                <a:solidFill>
                  <a:schemeClr val="bg2"/>
                </a:solidFill>
                <a:latin typeface="Abadi" panose="020B0604020104020204" pitchFamily="34" charset="0"/>
                <a:ea typeface="SF Pro" pitchFamily="2" charset="0"/>
                <a:cs typeface="SF Pro" pitchFamily="2" charset="0"/>
              </a:rPr>
              <a:t>14</a:t>
            </a:r>
            <a:r>
              <a:rPr lang="en-US" sz="2000" dirty="0" smtClean="0">
                <a:solidFill>
                  <a:schemeClr val="bg2"/>
                </a:solidFill>
                <a:latin typeface="Abadi" panose="020B0604020104020204" pitchFamily="34" charset="0"/>
                <a:ea typeface="SF Pro" pitchFamily="2" charset="0"/>
                <a:cs typeface="SF Pro" pitchFamily="2" charset="0"/>
              </a:rPr>
              <a:t>-Jan-2025</a:t>
            </a:r>
            <a:endParaRPr lang="en-US" sz="2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49E33E3B-CF5E-D5D4-D0CD-4401DC2389CC}"/>
              </a:ext>
            </a:extLst>
          </p:cNvPr>
          <p:cNvPicPr>
            <a:picLocks noChangeAspect="1"/>
          </p:cNvPicPr>
          <p:nvPr/>
        </p:nvPicPr>
        <p:blipFill>
          <a:blip r:embed="rId3"/>
          <a:stretch>
            <a:fillRect/>
          </a:stretch>
        </p:blipFill>
        <p:spPr>
          <a:xfrm>
            <a:off x="849044" y="1390650"/>
            <a:ext cx="3917979" cy="2590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8D0F8DCF-1CDB-89AD-1124-29023E5605E3}"/>
              </a:ext>
            </a:extLst>
          </p:cNvPr>
          <p:cNvPicPr>
            <a:picLocks noChangeAspect="1"/>
          </p:cNvPicPr>
          <p:nvPr/>
        </p:nvPicPr>
        <p:blipFill rotWithShape="1">
          <a:blip r:embed="rId4"/>
          <a:srcRect l="6865" r="3677" b="10526"/>
          <a:stretch/>
        </p:blipFill>
        <p:spPr>
          <a:xfrm>
            <a:off x="849044" y="4184630"/>
            <a:ext cx="7545656" cy="2406670"/>
          </a:xfrm>
          <a:prstGeom prst="rect">
            <a:avLst/>
          </a:prstGeom>
          <a:ln>
            <a:solidFill>
              <a:schemeClr val="accent2"/>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0624656F-BF45-C1DE-6761-6F0A1C9083DE}"/>
              </a:ext>
            </a:extLst>
          </p:cNvPr>
          <p:cNvSpPr txBox="1"/>
          <p:nvPr/>
        </p:nvSpPr>
        <p:spPr>
          <a:xfrm>
            <a:off x="8479920" y="5277122"/>
            <a:ext cx="3464475" cy="738664"/>
          </a:xfrm>
          <a:prstGeom prst="rect">
            <a:avLst/>
          </a:prstGeom>
          <a:noFill/>
        </p:spPr>
        <p:txBody>
          <a:bodyPr wrap="square">
            <a:spAutoFit/>
          </a:bodyPr>
          <a:lstStyle/>
          <a:p>
            <a:r>
              <a:rPr lang="en-IN" sz="1400" dirty="0">
                <a:hlinkClick r:id="rId5"/>
              </a:rPr>
              <a:t>https://github.com/pankajsonawane2711/DS-CapstoneProject-SpaceX/blob/main/labs-jupyter-spacex-Data%20wrangling.ipynb</a:t>
            </a:r>
            <a:endParaRPr lang="en-IN" sz="1400" dirty="0"/>
          </a:p>
        </p:txBody>
      </p:sp>
      <p:sp>
        <p:nvSpPr>
          <p:cNvPr id="11" name="Rectangle: Rounded Corners 10">
            <a:extLst>
              <a:ext uri="{FF2B5EF4-FFF2-40B4-BE49-F238E27FC236}">
                <a16:creationId xmlns:a16="http://schemas.microsoft.com/office/drawing/2014/main" id="{E241AE86-6269-2142-530A-EC4698D37B66}"/>
              </a:ext>
            </a:extLst>
          </p:cNvPr>
          <p:cNvSpPr/>
          <p:nvPr/>
        </p:nvSpPr>
        <p:spPr>
          <a:xfrm>
            <a:off x="8496300" y="4838700"/>
            <a:ext cx="3448049" cy="12477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A1B2A95-9ABC-8434-51FB-8A5FBBA177B5}"/>
              </a:ext>
            </a:extLst>
          </p:cNvPr>
          <p:cNvSpPr txBox="1"/>
          <p:nvPr/>
        </p:nvSpPr>
        <p:spPr>
          <a:xfrm>
            <a:off x="8514205" y="4879045"/>
            <a:ext cx="3487403"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Data Wrangling</a:t>
            </a:r>
          </a:p>
        </p:txBody>
      </p:sp>
      <p:sp>
        <p:nvSpPr>
          <p:cNvPr id="13" name="Content Placeholder 2">
            <a:extLst>
              <a:ext uri="{FF2B5EF4-FFF2-40B4-BE49-F238E27FC236}">
                <a16:creationId xmlns:a16="http://schemas.microsoft.com/office/drawing/2014/main" id="{EB5612E3-08E5-48F4-6AF1-4CDCEA03F41B}"/>
              </a:ext>
            </a:extLst>
          </p:cNvPr>
          <p:cNvSpPr txBox="1">
            <a:spLocks/>
          </p:cNvSpPr>
          <p:nvPr/>
        </p:nvSpPr>
        <p:spPr>
          <a:xfrm>
            <a:off x="4894337" y="1390649"/>
            <a:ext cx="6448620" cy="255252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performed exploratory data analysis and determined the training labels.</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created landing outcome label from outcome column and exported the results to csv.</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8" name="Picture 4">
            <a:extLst>
              <a:ext uri="{FF2B5EF4-FFF2-40B4-BE49-F238E27FC236}">
                <a16:creationId xmlns:a16="http://schemas.microsoft.com/office/drawing/2014/main" id="{505BBDDA-BEE7-1579-4987-666A5BDC9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43" y="3905249"/>
            <a:ext cx="4358585" cy="23817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815C67-FAA9-FDEC-74A7-82847CE4A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310" y="1431482"/>
            <a:ext cx="4395418" cy="23404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DDCBF55-06F5-94FD-7FB7-BB59FA6B23C1}"/>
              </a:ext>
            </a:extLst>
          </p:cNvPr>
          <p:cNvSpPr txBox="1"/>
          <p:nvPr/>
        </p:nvSpPr>
        <p:spPr>
          <a:xfrm>
            <a:off x="10975303" y="1457752"/>
            <a:ext cx="997284" cy="830997"/>
          </a:xfrm>
          <a:prstGeom prst="rect">
            <a:avLst/>
          </a:prstGeom>
          <a:solidFill>
            <a:schemeClr val="accent4">
              <a:lumMod val="20000"/>
              <a:lumOff val="80000"/>
            </a:schemeClr>
          </a:solidFill>
          <a:ln>
            <a:solidFill>
              <a:schemeClr val="accent4"/>
            </a:solidFill>
          </a:ln>
        </p:spPr>
        <p:txBody>
          <a:bodyPr wrap="square" anchor="ctr" anchorCtr="1">
            <a:spAutoFit/>
          </a:bodyPr>
          <a:lstStyle/>
          <a:p>
            <a:pPr algn="ctr"/>
            <a:r>
              <a:rPr lang="en-US" sz="1200" b="1" dirty="0"/>
              <a:t>ES-11. GE-0 HEO, SSO have high success rates</a:t>
            </a:r>
          </a:p>
        </p:txBody>
      </p:sp>
      <p:sp>
        <p:nvSpPr>
          <p:cNvPr id="19" name="Content Placeholder 2">
            <a:extLst>
              <a:ext uri="{FF2B5EF4-FFF2-40B4-BE49-F238E27FC236}">
                <a16:creationId xmlns:a16="http://schemas.microsoft.com/office/drawing/2014/main" id="{F108FE91-37B2-A907-2FB6-C724C25A0326}"/>
              </a:ext>
            </a:extLst>
          </p:cNvPr>
          <p:cNvSpPr txBox="1">
            <a:spLocks/>
          </p:cNvSpPr>
          <p:nvPr/>
        </p:nvSpPr>
        <p:spPr>
          <a:xfrm>
            <a:off x="731912" y="1419224"/>
            <a:ext cx="5506963" cy="38290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Once we get a hint of the relationships using scatter plot. We will then use further visualization tools such as bar graph and line plots graph for further analysis. </a:t>
            </a:r>
          </a:p>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Bar graphs is one of the easiest way to interpret the relationship between the attributes. In this case, we will use the bar graph to determine which orbits have the highest probability of success.</a:t>
            </a:r>
          </a:p>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We then use the line graph to show a trends or pattern of the attribute over time which in this case, is used for see the launch success yearly trend.</a:t>
            </a:r>
          </a:p>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We then use Feature Engineering to be used in success prediction in the future module by created the dummy variables to categorical columns. </a:t>
            </a:r>
          </a:p>
        </p:txBody>
      </p:sp>
      <p:sp>
        <p:nvSpPr>
          <p:cNvPr id="20" name="TextBox 19">
            <a:extLst>
              <a:ext uri="{FF2B5EF4-FFF2-40B4-BE49-F238E27FC236}">
                <a16:creationId xmlns:a16="http://schemas.microsoft.com/office/drawing/2014/main" id="{0CC59CDF-E59A-BBF2-E34C-04946572ED55}"/>
              </a:ext>
            </a:extLst>
          </p:cNvPr>
          <p:cNvSpPr txBox="1"/>
          <p:nvPr/>
        </p:nvSpPr>
        <p:spPr>
          <a:xfrm>
            <a:off x="717045" y="5981972"/>
            <a:ext cx="5451467" cy="523220"/>
          </a:xfrm>
          <a:prstGeom prst="rect">
            <a:avLst/>
          </a:prstGeom>
          <a:noFill/>
        </p:spPr>
        <p:txBody>
          <a:bodyPr wrap="square">
            <a:spAutoFit/>
          </a:bodyPr>
          <a:lstStyle/>
          <a:p>
            <a:r>
              <a:rPr lang="en-IN" sz="1400" dirty="0">
                <a:hlinkClick r:id="rId5"/>
              </a:rPr>
              <a:t>https://github.com/pankajsonawane2711/DS-CapstoneProject-SpaceX/blob/main/edadataviz.ipynb</a:t>
            </a:r>
            <a:r>
              <a:rPr lang="en-IN" sz="1400" dirty="0"/>
              <a:t> </a:t>
            </a:r>
          </a:p>
        </p:txBody>
      </p:sp>
      <p:sp>
        <p:nvSpPr>
          <p:cNvPr id="21" name="Rectangle: Rounded Corners 20">
            <a:extLst>
              <a:ext uri="{FF2B5EF4-FFF2-40B4-BE49-F238E27FC236}">
                <a16:creationId xmlns:a16="http://schemas.microsoft.com/office/drawing/2014/main" id="{5CEDC865-3B8F-C779-398A-404BC3111FA2}"/>
              </a:ext>
            </a:extLst>
          </p:cNvPr>
          <p:cNvSpPr/>
          <p:nvPr/>
        </p:nvSpPr>
        <p:spPr>
          <a:xfrm>
            <a:off x="733425" y="5543550"/>
            <a:ext cx="5425620" cy="100012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98AFADED-CEB2-7BAC-D86B-C3010A0D2ECB}"/>
              </a:ext>
            </a:extLst>
          </p:cNvPr>
          <p:cNvSpPr txBox="1"/>
          <p:nvPr/>
        </p:nvSpPr>
        <p:spPr>
          <a:xfrm>
            <a:off x="751330" y="5583895"/>
            <a:ext cx="5487545"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EDA with Data Visualization</a:t>
            </a:r>
          </a:p>
        </p:txBody>
      </p:sp>
      <p:sp>
        <p:nvSpPr>
          <p:cNvPr id="23" name="TextBox 22">
            <a:extLst>
              <a:ext uri="{FF2B5EF4-FFF2-40B4-BE49-F238E27FC236}">
                <a16:creationId xmlns:a16="http://schemas.microsoft.com/office/drawing/2014/main" id="{3D7CF40E-2FFF-DEF5-2597-837E8F53EAA5}"/>
              </a:ext>
            </a:extLst>
          </p:cNvPr>
          <p:cNvSpPr txBox="1"/>
          <p:nvPr/>
        </p:nvSpPr>
        <p:spPr>
          <a:xfrm>
            <a:off x="10975303" y="3943003"/>
            <a:ext cx="997284" cy="1384995"/>
          </a:xfrm>
          <a:prstGeom prst="rect">
            <a:avLst/>
          </a:prstGeom>
          <a:solidFill>
            <a:schemeClr val="accent4">
              <a:lumMod val="20000"/>
              <a:lumOff val="80000"/>
            </a:schemeClr>
          </a:solidFill>
          <a:ln>
            <a:solidFill>
              <a:schemeClr val="accent4"/>
            </a:solidFill>
          </a:ln>
        </p:spPr>
        <p:txBody>
          <a:bodyPr wrap="square" anchor="ctr" anchorCtr="1">
            <a:spAutoFit/>
          </a:bodyPr>
          <a:lstStyle/>
          <a:p>
            <a:pPr algn="ctr"/>
            <a:r>
              <a:rPr lang="en-US" sz="1200" b="1" dirty="0"/>
              <a:t>you can observe that the </a:t>
            </a:r>
            <a:r>
              <a:rPr lang="en-US" sz="1200" b="1" dirty="0" err="1"/>
              <a:t>sucess</a:t>
            </a:r>
            <a:r>
              <a:rPr lang="en-US" sz="1200" b="1" dirty="0"/>
              <a:t> rate since 2013 kept increasing till 2020</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C42872C-639D-5435-5237-9FE7762BA674}"/>
              </a:ext>
            </a:extLst>
          </p:cNvPr>
          <p:cNvSpPr txBox="1">
            <a:spLocks/>
          </p:cNvSpPr>
          <p:nvPr/>
        </p:nvSpPr>
        <p:spPr>
          <a:xfrm>
            <a:off x="731912" y="1419225"/>
            <a:ext cx="10647288" cy="425767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just">
              <a:lnSpc>
                <a:spcPct val="100000"/>
              </a:lnSpc>
              <a:spcBef>
                <a:spcPts val="1400"/>
              </a:spcBef>
              <a:buClr>
                <a:schemeClr val="tx2"/>
              </a:buClr>
              <a:buNone/>
            </a:pPr>
            <a:r>
              <a:rPr lang="en-US" sz="1400" b="1" u="sng" dirty="0">
                <a:solidFill>
                  <a:schemeClr val="accent3">
                    <a:lumMod val="25000"/>
                  </a:schemeClr>
                </a:solidFill>
                <a:latin typeface="Abadi" panose="020B0604020104020204" pitchFamily="34" charset="0"/>
              </a:rPr>
              <a:t>Using SQL, we had performed many queries to get better understanding of the dataset, Ex:</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the names of the launch sites.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5 records where launch sites begin with the string ‘CCA’.</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the total payload mass carried by booster launched by NASA (CRS).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the average payload mass carried by booster version F9 v1.1.</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Listing the date when the first successful landing outcome in ground pad was achieved.</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Listing the total number of successful and failure mission outcomes.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 Listing the names of the </a:t>
            </a:r>
            <a:r>
              <a:rPr lang="en-US" sz="1400" dirty="0" err="1">
                <a:solidFill>
                  <a:schemeClr val="accent3">
                    <a:lumMod val="25000"/>
                  </a:schemeClr>
                </a:solidFill>
                <a:latin typeface="Abadi" panose="020B0604020104020204" pitchFamily="34" charset="0"/>
              </a:rPr>
              <a:t>booster_versions</a:t>
            </a:r>
            <a:r>
              <a:rPr lang="en-US" sz="1400" dirty="0">
                <a:solidFill>
                  <a:schemeClr val="accent3">
                    <a:lumMod val="25000"/>
                  </a:schemeClr>
                </a:solidFill>
                <a:latin typeface="Abadi" panose="020B0604020104020204" pitchFamily="34" charset="0"/>
              </a:rPr>
              <a:t> which have carried the maximum payload mass.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 Listing the failed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in drone ship, their booster versions, and launch sites names for in year 2015.</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Rank the count of landing outcomes or success between the date 2010-06-04 and 2017-03-20, in descending order.</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TextBox 8">
            <a:extLst>
              <a:ext uri="{FF2B5EF4-FFF2-40B4-BE49-F238E27FC236}">
                <a16:creationId xmlns:a16="http://schemas.microsoft.com/office/drawing/2014/main" id="{6476106C-14B7-7BA9-E7E7-DAA3C38D68A2}"/>
              </a:ext>
            </a:extLst>
          </p:cNvPr>
          <p:cNvSpPr txBox="1"/>
          <p:nvPr/>
        </p:nvSpPr>
        <p:spPr>
          <a:xfrm>
            <a:off x="9420225" y="1543477"/>
            <a:ext cx="1799887" cy="1885523"/>
          </a:xfrm>
          <a:prstGeom prst="round2DiagRect">
            <a:avLst>
              <a:gd name="adj1" fmla="val 15609"/>
              <a:gd name="adj2" fmla="val 0"/>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wrap="square" anchor="ctr" anchorCtr="1">
            <a:noAutofit/>
          </a:bodyPr>
          <a:lstStyle/>
          <a:p>
            <a:pPr algn="ctr">
              <a:lnSpc>
                <a:spcPct val="150000"/>
              </a:lnSpc>
            </a:pPr>
            <a:r>
              <a:rPr lang="en-US" sz="1400" b="1" dirty="0"/>
              <a:t>We loaded the SpaceX dataset into SQL database without leaving the </a:t>
            </a:r>
            <a:r>
              <a:rPr lang="en-US" sz="1400" b="1" dirty="0" err="1"/>
              <a:t>Jupyter</a:t>
            </a:r>
            <a:r>
              <a:rPr lang="en-US" sz="1400" b="1" dirty="0"/>
              <a:t> notebook</a:t>
            </a:r>
          </a:p>
        </p:txBody>
      </p:sp>
      <p:sp>
        <p:nvSpPr>
          <p:cNvPr id="11" name="TextBox 10">
            <a:extLst>
              <a:ext uri="{FF2B5EF4-FFF2-40B4-BE49-F238E27FC236}">
                <a16:creationId xmlns:a16="http://schemas.microsoft.com/office/drawing/2014/main" id="{6D153BAD-B647-B775-20B2-FC7F4E6B6F22}"/>
              </a:ext>
            </a:extLst>
          </p:cNvPr>
          <p:cNvSpPr txBox="1"/>
          <p:nvPr/>
        </p:nvSpPr>
        <p:spPr>
          <a:xfrm>
            <a:off x="717045" y="6147072"/>
            <a:ext cx="9912855" cy="307777"/>
          </a:xfrm>
          <a:prstGeom prst="rect">
            <a:avLst/>
          </a:prstGeom>
          <a:noFill/>
        </p:spPr>
        <p:txBody>
          <a:bodyPr wrap="square">
            <a:spAutoFit/>
          </a:bodyPr>
          <a:lstStyle/>
          <a:p>
            <a:r>
              <a:rPr lang="en-IN" sz="1400" dirty="0">
                <a:hlinkClick r:id="rId3"/>
              </a:rPr>
              <a:t>https://github.com/pankajsonawane2711/DS-CapstoneProject-SpaceX/blob/main/jupyter-labs-eda-sql-coursera_sqllite.ipynb</a:t>
            </a:r>
            <a:r>
              <a:rPr lang="en-IN" sz="1400" dirty="0"/>
              <a:t> </a:t>
            </a:r>
          </a:p>
        </p:txBody>
      </p:sp>
      <p:sp>
        <p:nvSpPr>
          <p:cNvPr id="12" name="Rectangle: Rounded Corners 11">
            <a:extLst>
              <a:ext uri="{FF2B5EF4-FFF2-40B4-BE49-F238E27FC236}">
                <a16:creationId xmlns:a16="http://schemas.microsoft.com/office/drawing/2014/main" id="{4CBA9C63-4D38-12A2-12F3-D3C216EBC10C}"/>
              </a:ext>
            </a:extLst>
          </p:cNvPr>
          <p:cNvSpPr/>
          <p:nvPr/>
        </p:nvSpPr>
        <p:spPr>
          <a:xfrm>
            <a:off x="733424" y="5829300"/>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44D0A2A-B471-AAA8-80DF-F5FE5158C309}"/>
              </a:ext>
            </a:extLst>
          </p:cNvPr>
          <p:cNvSpPr txBox="1"/>
          <p:nvPr/>
        </p:nvSpPr>
        <p:spPr>
          <a:xfrm>
            <a:off x="751330" y="5875995"/>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Content Placeholder 2">
            <a:extLst>
              <a:ext uri="{FF2B5EF4-FFF2-40B4-BE49-F238E27FC236}">
                <a16:creationId xmlns:a16="http://schemas.microsoft.com/office/drawing/2014/main" id="{4E402DAE-7FC8-3191-0512-4C9639352241}"/>
              </a:ext>
            </a:extLst>
          </p:cNvPr>
          <p:cNvSpPr txBox="1">
            <a:spLocks/>
          </p:cNvSpPr>
          <p:nvPr/>
        </p:nvSpPr>
        <p:spPr>
          <a:xfrm>
            <a:off x="731912" y="1419225"/>
            <a:ext cx="10647288" cy="283845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To visualize the launch data into an interactive map. We took the latitude and longitude coordinates at each launch site and added a circle marker around each launch site with a label of the name of the launch site.</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then assigned the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launch_outcomes</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failure,success</a:t>
            </a:r>
            <a:r>
              <a:rPr lang="en-US" sz="1600" dirty="0">
                <a:solidFill>
                  <a:schemeClr val="accent3">
                    <a:lumMod val="25000"/>
                  </a:schemeClr>
                </a:solidFill>
                <a:latin typeface="Abadi" panose="020B0604020104020204" pitchFamily="34" charset="0"/>
              </a:rPr>
              <a:t>) to classes </a:t>
            </a:r>
            <a:r>
              <a:rPr lang="en-US" sz="1600" dirty="0">
                <a:solidFill>
                  <a:srgbClr val="ED0000"/>
                </a:solidFill>
                <a:latin typeface="Abadi" panose="020B0604020104020204" pitchFamily="34" charset="0"/>
              </a:rPr>
              <a:t>0</a:t>
            </a:r>
            <a:r>
              <a:rPr lang="en-US" sz="1600" dirty="0">
                <a:solidFill>
                  <a:schemeClr val="accent3">
                    <a:lumMod val="25000"/>
                  </a:schemeClr>
                </a:solidFill>
                <a:latin typeface="Abadi" panose="020B0604020104020204" pitchFamily="34" charset="0"/>
              </a:rPr>
              <a:t> and </a:t>
            </a:r>
            <a:r>
              <a:rPr lang="en-US" sz="1600" dirty="0">
                <a:solidFill>
                  <a:srgbClr val="388600"/>
                </a:solidFill>
                <a:latin typeface="Abadi" panose="020B0604020104020204" pitchFamily="34" charset="0"/>
              </a:rPr>
              <a:t>1</a:t>
            </a:r>
            <a:r>
              <a:rPr lang="en-US" sz="1600" dirty="0">
                <a:solidFill>
                  <a:schemeClr val="accent3">
                    <a:lumMod val="25000"/>
                  </a:schemeClr>
                </a:solidFill>
                <a:latin typeface="Abadi" panose="020B0604020104020204" pitchFamily="34" charset="0"/>
              </a:rPr>
              <a:t> with </a:t>
            </a:r>
            <a:r>
              <a:rPr lang="en-US" sz="1600" dirty="0">
                <a:solidFill>
                  <a:srgbClr val="ED0000"/>
                </a:solidFill>
                <a:latin typeface="Abadi" panose="020B0604020104020204" pitchFamily="34" charset="0"/>
              </a:rPr>
              <a:t>Red</a:t>
            </a:r>
            <a:r>
              <a:rPr lang="en-US" sz="1600" dirty="0">
                <a:solidFill>
                  <a:schemeClr val="accent3">
                    <a:lumMod val="25000"/>
                  </a:schemeClr>
                </a:solidFill>
                <a:latin typeface="Abadi" panose="020B0604020104020204" pitchFamily="34" charset="0"/>
              </a:rPr>
              <a:t> and </a:t>
            </a:r>
            <a:r>
              <a:rPr lang="en-US" sz="1600" dirty="0">
                <a:solidFill>
                  <a:srgbClr val="388600"/>
                </a:solidFill>
                <a:latin typeface="Abadi" panose="020B0604020104020204" pitchFamily="34" charset="0"/>
              </a:rPr>
              <a:t>Green</a:t>
            </a:r>
            <a:r>
              <a:rPr lang="en-US" sz="1600" dirty="0">
                <a:solidFill>
                  <a:schemeClr val="accent3">
                    <a:lumMod val="25000"/>
                  </a:schemeClr>
                </a:solidFill>
                <a:latin typeface="Abadi" panose="020B0604020104020204" pitchFamily="34" charset="0"/>
              </a:rPr>
              <a:t> markers on the map in </a:t>
            </a:r>
            <a:r>
              <a:rPr lang="en-US" sz="1600" dirty="0" err="1">
                <a:solidFill>
                  <a:schemeClr val="accent3">
                    <a:lumMod val="25000"/>
                  </a:schemeClr>
                </a:solidFill>
                <a:latin typeface="Abadi" panose="020B0604020104020204" pitchFamily="34" charset="0"/>
              </a:rPr>
              <a:t>MarkerCluster</a:t>
            </a:r>
            <a:r>
              <a:rPr lang="en-US" sz="1600" dirty="0">
                <a:solidFill>
                  <a:schemeClr val="accent3">
                    <a:lumMod val="25000"/>
                  </a:schemeClr>
                </a:solidFill>
                <a:latin typeface="Abadi" panose="020B0604020104020204" pitchFamily="34" charset="0"/>
              </a:rPr>
              <a:t>().</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then used the Haversine’s formula to calculated the distance of the launch sites to various landmark to find answer to the questions of:</a:t>
            </a:r>
          </a:p>
          <a:p>
            <a:pPr lvl="1">
              <a:lnSpc>
                <a:spcPct val="120000"/>
              </a:lnSpc>
              <a:spcBef>
                <a:spcPts val="1400"/>
              </a:spcBef>
              <a:buClr>
                <a:schemeClr val="tx2"/>
              </a:buClr>
              <a:buFont typeface="Symbol" panose="05050102010706020507" pitchFamily="18" charset="2"/>
              <a:buChar char="-"/>
            </a:pPr>
            <a:r>
              <a:rPr lang="en-US" sz="1600" i="1" dirty="0">
                <a:solidFill>
                  <a:schemeClr val="bg2">
                    <a:lumMod val="50000"/>
                  </a:schemeClr>
                </a:solidFill>
                <a:latin typeface="Abadi"/>
              </a:rPr>
              <a:t>How close the launch sites with railways, highways and coastlines?</a:t>
            </a:r>
          </a:p>
          <a:p>
            <a:pPr lvl="1">
              <a:lnSpc>
                <a:spcPct val="120000"/>
              </a:lnSpc>
              <a:spcBef>
                <a:spcPts val="1400"/>
              </a:spcBef>
              <a:buClr>
                <a:schemeClr val="tx2"/>
              </a:buClr>
              <a:buFont typeface="Symbol" panose="05050102010706020507" pitchFamily="18" charset="2"/>
              <a:buChar char="-"/>
            </a:pPr>
            <a:r>
              <a:rPr lang="en-US" sz="1600" i="1" dirty="0">
                <a:solidFill>
                  <a:schemeClr val="bg2">
                    <a:lumMod val="50000"/>
                  </a:schemeClr>
                </a:solidFill>
                <a:latin typeface="Abadi"/>
              </a:rPr>
              <a:t>How close the launch sites with nearby cities?</a:t>
            </a:r>
          </a:p>
        </p:txBody>
      </p:sp>
      <p:sp>
        <p:nvSpPr>
          <p:cNvPr id="8" name="TextBox 7">
            <a:extLst>
              <a:ext uri="{FF2B5EF4-FFF2-40B4-BE49-F238E27FC236}">
                <a16:creationId xmlns:a16="http://schemas.microsoft.com/office/drawing/2014/main" id="{9E1EE7DF-965A-0CDB-B428-38AA83A4A028}"/>
              </a:ext>
            </a:extLst>
          </p:cNvPr>
          <p:cNvSpPr txBox="1"/>
          <p:nvPr/>
        </p:nvSpPr>
        <p:spPr>
          <a:xfrm>
            <a:off x="717045" y="4832622"/>
            <a:ext cx="9912855" cy="307777"/>
          </a:xfrm>
          <a:prstGeom prst="rect">
            <a:avLst/>
          </a:prstGeom>
          <a:noFill/>
        </p:spPr>
        <p:txBody>
          <a:bodyPr wrap="square">
            <a:spAutoFit/>
          </a:bodyPr>
          <a:lstStyle/>
          <a:p>
            <a:r>
              <a:rPr lang="en-IN" sz="1400" dirty="0">
                <a:hlinkClick r:id="rId3"/>
              </a:rPr>
              <a:t>https://github.com/pankajsonawane2711/DS-CapstoneProject-SpaceX/blob/main/lab_jupyter_launch_site_location.ipynb</a:t>
            </a:r>
            <a:r>
              <a:rPr lang="en-IN" sz="1400" dirty="0"/>
              <a:t> </a:t>
            </a:r>
          </a:p>
        </p:txBody>
      </p:sp>
      <p:sp>
        <p:nvSpPr>
          <p:cNvPr id="9" name="Rectangle: Rounded Corners 8">
            <a:extLst>
              <a:ext uri="{FF2B5EF4-FFF2-40B4-BE49-F238E27FC236}">
                <a16:creationId xmlns:a16="http://schemas.microsoft.com/office/drawing/2014/main" id="{D15FA9D2-B0F3-77A0-4F0F-12748C73E50B}"/>
              </a:ext>
            </a:extLst>
          </p:cNvPr>
          <p:cNvSpPr/>
          <p:nvPr/>
        </p:nvSpPr>
        <p:spPr>
          <a:xfrm>
            <a:off x="733424" y="4514850"/>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29FFB5D-7345-0F03-C677-73D3571CF9E1}"/>
              </a:ext>
            </a:extLst>
          </p:cNvPr>
          <p:cNvSpPr txBox="1"/>
          <p:nvPr/>
        </p:nvSpPr>
        <p:spPr>
          <a:xfrm>
            <a:off x="751330" y="4561545"/>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Content Placeholder 2">
            <a:extLst>
              <a:ext uri="{FF2B5EF4-FFF2-40B4-BE49-F238E27FC236}">
                <a16:creationId xmlns:a16="http://schemas.microsoft.com/office/drawing/2014/main" id="{EFA12609-A2BA-0BF1-AA2B-3A2493565275}"/>
              </a:ext>
            </a:extLst>
          </p:cNvPr>
          <p:cNvSpPr txBox="1">
            <a:spLocks/>
          </p:cNvSpPr>
          <p:nvPr/>
        </p:nvSpPr>
        <p:spPr>
          <a:xfrm>
            <a:off x="731912" y="1419225"/>
            <a:ext cx="10647288" cy="191452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built an interactive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which allowing the user to play around with the data as they need.</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plotted pie charts showing the total launches by a certain sites.</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p>
        </p:txBody>
      </p:sp>
      <p:sp>
        <p:nvSpPr>
          <p:cNvPr id="8" name="TextBox 7">
            <a:extLst>
              <a:ext uri="{FF2B5EF4-FFF2-40B4-BE49-F238E27FC236}">
                <a16:creationId xmlns:a16="http://schemas.microsoft.com/office/drawing/2014/main" id="{40E8A1D0-7F0B-3429-B077-70E9BA437ECB}"/>
              </a:ext>
            </a:extLst>
          </p:cNvPr>
          <p:cNvSpPr txBox="1"/>
          <p:nvPr/>
        </p:nvSpPr>
        <p:spPr>
          <a:xfrm>
            <a:off x="717045" y="4108722"/>
            <a:ext cx="9912855" cy="307777"/>
          </a:xfrm>
          <a:prstGeom prst="rect">
            <a:avLst/>
          </a:prstGeom>
          <a:noFill/>
        </p:spPr>
        <p:txBody>
          <a:bodyPr wrap="square">
            <a:spAutoFit/>
          </a:bodyPr>
          <a:lstStyle/>
          <a:p>
            <a:r>
              <a:rPr lang="en-IN" sz="1400" dirty="0">
                <a:hlinkClick r:id="rId3"/>
              </a:rPr>
              <a:t>https://github.com/pankajsonawane2711/DS-CapstoneProject-SpaceX/blob/main/spacex_dash_app.py</a:t>
            </a:r>
            <a:r>
              <a:rPr lang="en-IN" sz="1400" dirty="0"/>
              <a:t> </a:t>
            </a:r>
          </a:p>
        </p:txBody>
      </p:sp>
      <p:sp>
        <p:nvSpPr>
          <p:cNvPr id="9" name="Rectangle: Rounded Corners 8">
            <a:extLst>
              <a:ext uri="{FF2B5EF4-FFF2-40B4-BE49-F238E27FC236}">
                <a16:creationId xmlns:a16="http://schemas.microsoft.com/office/drawing/2014/main" id="{54B4AA8A-0587-B9BA-9CE9-936E48636DB9}"/>
              </a:ext>
            </a:extLst>
          </p:cNvPr>
          <p:cNvSpPr/>
          <p:nvPr/>
        </p:nvSpPr>
        <p:spPr>
          <a:xfrm>
            <a:off x="733424" y="3790950"/>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35ACB32-BBCB-E24C-0138-3C4F7397897F}"/>
              </a:ext>
            </a:extLst>
          </p:cNvPr>
          <p:cNvSpPr txBox="1"/>
          <p:nvPr/>
        </p:nvSpPr>
        <p:spPr>
          <a:xfrm>
            <a:off x="751330" y="3837645"/>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2" name="TextBox 11">
            <a:extLst>
              <a:ext uri="{FF2B5EF4-FFF2-40B4-BE49-F238E27FC236}">
                <a16:creationId xmlns:a16="http://schemas.microsoft.com/office/drawing/2014/main" id="{C0FE48BD-E39F-6454-8092-78A50386816D}"/>
              </a:ext>
            </a:extLst>
          </p:cNvPr>
          <p:cNvSpPr txBox="1"/>
          <p:nvPr/>
        </p:nvSpPr>
        <p:spPr>
          <a:xfrm>
            <a:off x="717045" y="6080397"/>
            <a:ext cx="10474830" cy="292388"/>
          </a:xfrm>
          <a:prstGeom prst="rect">
            <a:avLst/>
          </a:prstGeom>
          <a:noFill/>
        </p:spPr>
        <p:txBody>
          <a:bodyPr wrap="square">
            <a:spAutoFit/>
          </a:bodyPr>
          <a:lstStyle/>
          <a:p>
            <a:r>
              <a:rPr lang="en-IN" sz="1300" dirty="0">
                <a:solidFill>
                  <a:srgbClr val="0948CB"/>
                </a:solidFill>
                <a:hlinkClick r:id="rId3">
                  <a:extLst>
                    <a:ext uri="{A12FA001-AC4F-418D-AE19-62706E023703}">
                      <ahyp:hlinkClr xmlns:ahyp="http://schemas.microsoft.com/office/drawing/2018/hyperlinkcolor" xmlns="" val="tx"/>
                    </a:ext>
                  </a:extLst>
                </a:hlinkClick>
              </a:rPr>
              <a:t>https://github.com/pankajsonawane2711/DS-CapstoneProject-SpaceX/blob/main/SpaceX_Machine%20Learning%20Prediction_Part_5.ipynb</a:t>
            </a:r>
            <a:r>
              <a:rPr lang="en-IN" sz="1300" dirty="0">
                <a:solidFill>
                  <a:srgbClr val="0948CB"/>
                </a:solidFill>
              </a:rPr>
              <a:t> </a:t>
            </a:r>
          </a:p>
        </p:txBody>
      </p:sp>
      <p:sp>
        <p:nvSpPr>
          <p:cNvPr id="13" name="Rectangle: Rounded Corners 12">
            <a:extLst>
              <a:ext uri="{FF2B5EF4-FFF2-40B4-BE49-F238E27FC236}">
                <a16:creationId xmlns:a16="http://schemas.microsoft.com/office/drawing/2014/main" id="{B4E29953-4D5B-2459-BCCE-1E1A1F48B2C5}"/>
              </a:ext>
            </a:extLst>
          </p:cNvPr>
          <p:cNvSpPr/>
          <p:nvPr/>
        </p:nvSpPr>
        <p:spPr>
          <a:xfrm>
            <a:off x="733424" y="5762625"/>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C616C2-E8F5-5C67-C60F-F787312C435C}"/>
              </a:ext>
            </a:extLst>
          </p:cNvPr>
          <p:cNvSpPr txBox="1"/>
          <p:nvPr/>
        </p:nvSpPr>
        <p:spPr>
          <a:xfrm>
            <a:off x="751330" y="5809320"/>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Predictive Analysis </a:t>
            </a:r>
          </a:p>
        </p:txBody>
      </p:sp>
      <p:sp>
        <p:nvSpPr>
          <p:cNvPr id="15" name="Arrow: Pentagon 14">
            <a:extLst>
              <a:ext uri="{FF2B5EF4-FFF2-40B4-BE49-F238E27FC236}">
                <a16:creationId xmlns:a16="http://schemas.microsoft.com/office/drawing/2014/main" id="{297FB786-DB64-DE96-DAEE-02977810F75E}"/>
              </a:ext>
            </a:extLst>
          </p:cNvPr>
          <p:cNvSpPr/>
          <p:nvPr/>
        </p:nvSpPr>
        <p:spPr>
          <a:xfrm>
            <a:off x="833558" y="1447800"/>
            <a:ext cx="2881275" cy="923925"/>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a:latin typeface="Abadi" panose="020B0604020104020204" pitchFamily="34" charset="0"/>
              </a:rPr>
              <a:t>Building the Model</a:t>
            </a:r>
            <a:endParaRPr lang="en-IN" sz="1600" b="1" i="0" u="none" strike="noStrike" baseline="0" dirty="0">
              <a:latin typeface="Abadi" panose="020B0604020104020204" pitchFamily="34" charset="0"/>
            </a:endParaRPr>
          </a:p>
        </p:txBody>
      </p:sp>
      <p:sp>
        <p:nvSpPr>
          <p:cNvPr id="16" name="Arrow: Chevron 15">
            <a:extLst>
              <a:ext uri="{FF2B5EF4-FFF2-40B4-BE49-F238E27FC236}">
                <a16:creationId xmlns:a16="http://schemas.microsoft.com/office/drawing/2014/main" id="{737B2985-09A5-F2E2-68C7-D3CF3F50B14C}"/>
              </a:ext>
            </a:extLst>
          </p:cNvPr>
          <p:cNvSpPr/>
          <p:nvPr/>
        </p:nvSpPr>
        <p:spPr>
          <a:xfrm>
            <a:off x="3378253" y="1447800"/>
            <a:ext cx="2881275" cy="923925"/>
          </a:xfrm>
          <a:prstGeom prst="chevron">
            <a:avLst/>
          </a:prstGeom>
          <a:solidFill>
            <a:srgbClr val="7F3F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dirty="0">
                <a:latin typeface="Abadi" panose="020B0604020104020204" pitchFamily="34" charset="0"/>
              </a:rPr>
              <a:t>Evaluating the Model</a:t>
            </a:r>
          </a:p>
        </p:txBody>
      </p:sp>
      <p:sp>
        <p:nvSpPr>
          <p:cNvPr id="17" name="Arrow: Chevron 16">
            <a:extLst>
              <a:ext uri="{FF2B5EF4-FFF2-40B4-BE49-F238E27FC236}">
                <a16:creationId xmlns:a16="http://schemas.microsoft.com/office/drawing/2014/main" id="{D5335182-CF73-6E43-582C-584C3F99DF03}"/>
              </a:ext>
            </a:extLst>
          </p:cNvPr>
          <p:cNvSpPr/>
          <p:nvPr/>
        </p:nvSpPr>
        <p:spPr>
          <a:xfrm>
            <a:off x="5922949" y="1447800"/>
            <a:ext cx="2881275" cy="923925"/>
          </a:xfrm>
          <a:prstGeom prst="chevron">
            <a:avLst/>
          </a:prstGeom>
          <a:solidFill>
            <a:srgbClr val="989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a:latin typeface="Abadi" panose="020B0604020104020204" pitchFamily="34" charset="0"/>
              </a:rPr>
              <a:t>Improving the Model</a:t>
            </a:r>
            <a:endParaRPr lang="en-IN" sz="1600" b="1" i="0" u="none" strike="noStrike" baseline="0" dirty="0">
              <a:latin typeface="Abadi" panose="020B0604020104020204" pitchFamily="34" charset="0"/>
            </a:endParaRPr>
          </a:p>
        </p:txBody>
      </p:sp>
      <p:sp>
        <p:nvSpPr>
          <p:cNvPr id="18" name="Arrow: Chevron 17">
            <a:extLst>
              <a:ext uri="{FF2B5EF4-FFF2-40B4-BE49-F238E27FC236}">
                <a16:creationId xmlns:a16="http://schemas.microsoft.com/office/drawing/2014/main" id="{6B91AC58-E09C-DFA1-C201-DCB606A44E43}"/>
              </a:ext>
            </a:extLst>
          </p:cNvPr>
          <p:cNvSpPr/>
          <p:nvPr/>
        </p:nvSpPr>
        <p:spPr>
          <a:xfrm>
            <a:off x="8467644" y="1447800"/>
            <a:ext cx="2881275" cy="923925"/>
          </a:xfrm>
          <a:prstGeom prst="chevron">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a:latin typeface="Abadi" panose="020B0604020104020204" pitchFamily="34" charset="0"/>
              </a:rPr>
              <a:t>Find the Best Model</a:t>
            </a:r>
            <a:endParaRPr lang="en-IN" sz="1600" b="1" i="0" u="none" strike="noStrike" baseline="0" dirty="0">
              <a:latin typeface="Abadi" panose="020B0604020104020204" pitchFamily="34" charset="0"/>
            </a:endParaRPr>
          </a:p>
        </p:txBody>
      </p:sp>
      <p:sp>
        <p:nvSpPr>
          <p:cNvPr id="20" name="Content Placeholder 2">
            <a:extLst>
              <a:ext uri="{FF2B5EF4-FFF2-40B4-BE49-F238E27FC236}">
                <a16:creationId xmlns:a16="http://schemas.microsoft.com/office/drawing/2014/main" id="{C21EE02A-EEFE-09B7-3076-371382B6F9E6}"/>
              </a:ext>
            </a:extLst>
          </p:cNvPr>
          <p:cNvSpPr txBox="1">
            <a:spLocks/>
          </p:cNvSpPr>
          <p:nvPr/>
        </p:nvSpPr>
        <p:spPr>
          <a:xfrm>
            <a:off x="836687"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Load the dataset into NumPy and Pandas</a:t>
            </a:r>
          </a:p>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Transform the data and then split into training and test datasets</a:t>
            </a:r>
          </a:p>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Decide which type of ML to use</a:t>
            </a:r>
          </a:p>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Set the parameters and algorithms to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and fit it to dataset.</a:t>
            </a:r>
          </a:p>
        </p:txBody>
      </p:sp>
      <p:sp>
        <p:nvSpPr>
          <p:cNvPr id="21" name="Content Placeholder 2">
            <a:extLst>
              <a:ext uri="{FF2B5EF4-FFF2-40B4-BE49-F238E27FC236}">
                <a16:creationId xmlns:a16="http://schemas.microsoft.com/office/drawing/2014/main" id="{2F35B77D-7E9A-E78C-3A04-205463FC6021}"/>
              </a:ext>
            </a:extLst>
          </p:cNvPr>
          <p:cNvSpPr txBox="1">
            <a:spLocks/>
          </p:cNvSpPr>
          <p:nvPr/>
        </p:nvSpPr>
        <p:spPr>
          <a:xfrm>
            <a:off x="3437012"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00000"/>
              </a:lnSpc>
              <a:spcAft>
                <a:spcPts val="500"/>
              </a:spcAft>
              <a:buClr>
                <a:schemeClr val="accent2">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Check the accuracy for each model</a:t>
            </a:r>
          </a:p>
          <a:p>
            <a:pPr marL="361950" lvl="1" indent="-361950">
              <a:lnSpc>
                <a:spcPct val="100000"/>
              </a:lnSpc>
              <a:spcAft>
                <a:spcPts val="500"/>
              </a:spcAft>
              <a:buClr>
                <a:schemeClr val="accent2">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Get tuned hyperparameters for each type of algorithms.</a:t>
            </a:r>
          </a:p>
          <a:p>
            <a:pPr marL="361950" lvl="1" indent="-361950">
              <a:lnSpc>
                <a:spcPct val="100000"/>
              </a:lnSpc>
              <a:spcAft>
                <a:spcPts val="500"/>
              </a:spcAft>
              <a:buClr>
                <a:schemeClr val="accent2">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Plot the confusion matrix.</a:t>
            </a:r>
          </a:p>
        </p:txBody>
      </p:sp>
      <p:sp>
        <p:nvSpPr>
          <p:cNvPr id="22" name="Content Placeholder 2">
            <a:extLst>
              <a:ext uri="{FF2B5EF4-FFF2-40B4-BE49-F238E27FC236}">
                <a16:creationId xmlns:a16="http://schemas.microsoft.com/office/drawing/2014/main" id="{20A6D13A-F539-4D15-B003-4339EA785873}"/>
              </a:ext>
            </a:extLst>
          </p:cNvPr>
          <p:cNvSpPr txBox="1">
            <a:spLocks/>
          </p:cNvSpPr>
          <p:nvPr/>
        </p:nvSpPr>
        <p:spPr>
          <a:xfrm>
            <a:off x="5951612"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50000"/>
              </a:lnSpc>
              <a:spcAft>
                <a:spcPts val="500"/>
              </a:spcAft>
              <a:buClr>
                <a:schemeClr val="accent4">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Use Feature Engineering and Algorithm Tuning</a:t>
            </a:r>
          </a:p>
        </p:txBody>
      </p:sp>
      <p:sp>
        <p:nvSpPr>
          <p:cNvPr id="23" name="Content Placeholder 2">
            <a:extLst>
              <a:ext uri="{FF2B5EF4-FFF2-40B4-BE49-F238E27FC236}">
                <a16:creationId xmlns:a16="http://schemas.microsoft.com/office/drawing/2014/main" id="{E3C4E34A-63FD-63B3-6ED8-991941E32BE5}"/>
              </a:ext>
            </a:extLst>
          </p:cNvPr>
          <p:cNvSpPr txBox="1">
            <a:spLocks/>
          </p:cNvSpPr>
          <p:nvPr/>
        </p:nvSpPr>
        <p:spPr>
          <a:xfrm>
            <a:off x="8475737"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50000"/>
              </a:lnSpc>
              <a:spcAft>
                <a:spcPts val="500"/>
              </a:spcAft>
              <a:buClr>
                <a:schemeClr val="accent6">
                  <a:lumMod val="75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The model with the best accuracy score will be the best performing model.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4450" y="1416813"/>
            <a:ext cx="10588875" cy="4310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u="sng" dirty="0">
                <a:solidFill>
                  <a:schemeClr val="accent3">
                    <a:lumMod val="25000"/>
                  </a:schemeClr>
                </a:solidFill>
                <a:latin typeface="Abadi" panose="020B0604020104020204" pitchFamily="34" charset="0"/>
              </a:rPr>
              <a:t>The results will be categorized to 3 main results which is: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pSp>
        <p:nvGrpSpPr>
          <p:cNvPr id="16" name="Group 15">
            <a:extLst>
              <a:ext uri="{FF2B5EF4-FFF2-40B4-BE49-F238E27FC236}">
                <a16:creationId xmlns:a16="http://schemas.microsoft.com/office/drawing/2014/main" id="{F7FC7842-9BA0-B907-890D-8AC7B6ADD462}"/>
              </a:ext>
            </a:extLst>
          </p:cNvPr>
          <p:cNvGrpSpPr/>
          <p:nvPr/>
        </p:nvGrpSpPr>
        <p:grpSpPr>
          <a:xfrm>
            <a:off x="920149" y="2085719"/>
            <a:ext cx="1315016" cy="1314963"/>
            <a:chOff x="920149" y="2085719"/>
            <a:chExt cx="1315016" cy="1314963"/>
          </a:xfrm>
        </p:grpSpPr>
        <p:sp>
          <p:nvSpPr>
            <p:cNvPr id="2" name="Rounded Rectangle 3">
              <a:extLst>
                <a:ext uri="{FF2B5EF4-FFF2-40B4-BE49-F238E27FC236}">
                  <a16:creationId xmlns:a16="http://schemas.microsoft.com/office/drawing/2014/main" id="{32FD5A37-FBFA-8244-BE01-223FB516D2EF}"/>
                </a:ext>
              </a:extLst>
            </p:cNvPr>
            <p:cNvSpPr/>
            <p:nvPr/>
          </p:nvSpPr>
          <p:spPr>
            <a:xfrm>
              <a:off x="920149" y="2085719"/>
              <a:ext cx="1079279" cy="1314963"/>
            </a:xfrm>
            <a:prstGeom prst="roundRect">
              <a:avLst>
                <a:gd name="adj" fmla="val 8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p>
          </p:txBody>
        </p:sp>
        <p:sp>
          <p:nvSpPr>
            <p:cNvPr id="3" name="Chevron 1">
              <a:extLst>
                <a:ext uri="{FF2B5EF4-FFF2-40B4-BE49-F238E27FC236}">
                  <a16:creationId xmlns:a16="http://schemas.microsoft.com/office/drawing/2014/main" id="{5C38B1C0-2C04-DF4F-AA60-33F7CFFE5DEB}"/>
                </a:ext>
              </a:extLst>
            </p:cNvPr>
            <p:cNvSpPr/>
            <p:nvPr/>
          </p:nvSpPr>
          <p:spPr>
            <a:xfrm>
              <a:off x="1763690" y="2242204"/>
              <a:ext cx="471475" cy="100199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tx1"/>
                </a:solidFill>
              </a:endParaRPr>
            </a:p>
          </p:txBody>
        </p:sp>
        <p:sp>
          <p:nvSpPr>
            <p:cNvPr id="11" name="Rectangle 10">
              <a:extLst>
                <a:ext uri="{FF2B5EF4-FFF2-40B4-BE49-F238E27FC236}">
                  <a16:creationId xmlns:a16="http://schemas.microsoft.com/office/drawing/2014/main" id="{FB89CDBF-0A4E-B440-A153-B0471A259CD2}"/>
                </a:ext>
              </a:extLst>
            </p:cNvPr>
            <p:cNvSpPr/>
            <p:nvPr/>
          </p:nvSpPr>
          <p:spPr>
            <a:xfrm>
              <a:off x="1028242" y="2549583"/>
              <a:ext cx="800116" cy="53415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b="1" dirty="0">
                  <a:solidFill>
                    <a:schemeClr val="bg1"/>
                  </a:solidFill>
                  <a:latin typeface="Abadi" panose="020B0604020104020204" pitchFamily="34" charset="0"/>
                  <a:ea typeface="Roboto Medium" panose="02000000000000000000" pitchFamily="2" charset="0"/>
                  <a:cs typeface="Montserrat" charset="0"/>
                </a:rPr>
                <a:t>01</a:t>
              </a:r>
            </a:p>
          </p:txBody>
        </p:sp>
      </p:grpSp>
      <p:grpSp>
        <p:nvGrpSpPr>
          <p:cNvPr id="17" name="Group 16">
            <a:extLst>
              <a:ext uri="{FF2B5EF4-FFF2-40B4-BE49-F238E27FC236}">
                <a16:creationId xmlns:a16="http://schemas.microsoft.com/office/drawing/2014/main" id="{CF82570D-8BD7-F866-F4FE-62A7F3DFC5D5}"/>
              </a:ext>
            </a:extLst>
          </p:cNvPr>
          <p:cNvGrpSpPr/>
          <p:nvPr/>
        </p:nvGrpSpPr>
        <p:grpSpPr>
          <a:xfrm>
            <a:off x="920149" y="3523994"/>
            <a:ext cx="1315015" cy="1314963"/>
            <a:chOff x="5438493" y="2771519"/>
            <a:chExt cx="1315015" cy="1314963"/>
          </a:xfrm>
        </p:grpSpPr>
        <p:sp>
          <p:nvSpPr>
            <p:cNvPr id="5" name="Rounded Rectangle 7">
              <a:extLst>
                <a:ext uri="{FF2B5EF4-FFF2-40B4-BE49-F238E27FC236}">
                  <a16:creationId xmlns:a16="http://schemas.microsoft.com/office/drawing/2014/main" id="{289B58BE-3F65-4A42-BC1D-7D4F469E27C5}"/>
                </a:ext>
              </a:extLst>
            </p:cNvPr>
            <p:cNvSpPr/>
            <p:nvPr/>
          </p:nvSpPr>
          <p:spPr>
            <a:xfrm>
              <a:off x="5438493" y="2771519"/>
              <a:ext cx="1079279" cy="1314963"/>
            </a:xfrm>
            <a:prstGeom prst="roundRect">
              <a:avLst>
                <a:gd name="adj" fmla="val 80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p>
          </p:txBody>
        </p:sp>
        <p:sp>
          <p:nvSpPr>
            <p:cNvPr id="6" name="Chevron 8">
              <a:extLst>
                <a:ext uri="{FF2B5EF4-FFF2-40B4-BE49-F238E27FC236}">
                  <a16:creationId xmlns:a16="http://schemas.microsoft.com/office/drawing/2014/main" id="{E5F8BF77-F667-C841-AAE5-47580FFCAD55}"/>
                </a:ext>
              </a:extLst>
            </p:cNvPr>
            <p:cNvSpPr/>
            <p:nvPr/>
          </p:nvSpPr>
          <p:spPr>
            <a:xfrm>
              <a:off x="6282033" y="2928004"/>
              <a:ext cx="471475" cy="1001992"/>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tx1"/>
                </a:solidFill>
              </a:endParaRPr>
            </a:p>
          </p:txBody>
        </p:sp>
        <p:sp>
          <p:nvSpPr>
            <p:cNvPr id="12" name="Rectangle 11">
              <a:extLst>
                <a:ext uri="{FF2B5EF4-FFF2-40B4-BE49-F238E27FC236}">
                  <a16:creationId xmlns:a16="http://schemas.microsoft.com/office/drawing/2014/main" id="{E6F2DA89-BA03-984E-89A3-A303E0075E31}"/>
                </a:ext>
              </a:extLst>
            </p:cNvPr>
            <p:cNvSpPr/>
            <p:nvPr/>
          </p:nvSpPr>
          <p:spPr>
            <a:xfrm>
              <a:off x="5546586" y="3235383"/>
              <a:ext cx="800116" cy="53415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b="1" dirty="0">
                  <a:solidFill>
                    <a:schemeClr val="bg1"/>
                  </a:solidFill>
                  <a:latin typeface="Abadi" panose="020B0604020104020204" pitchFamily="34" charset="0"/>
                  <a:ea typeface="Roboto Medium" panose="02000000000000000000" pitchFamily="2" charset="0"/>
                  <a:cs typeface="Montserrat" charset="0"/>
                </a:rPr>
                <a:t>02</a:t>
              </a:r>
            </a:p>
          </p:txBody>
        </p:sp>
      </p:grpSp>
      <p:grpSp>
        <p:nvGrpSpPr>
          <p:cNvPr id="18" name="Group 17">
            <a:extLst>
              <a:ext uri="{FF2B5EF4-FFF2-40B4-BE49-F238E27FC236}">
                <a16:creationId xmlns:a16="http://schemas.microsoft.com/office/drawing/2014/main" id="{74C0FBE7-94DF-1812-2985-06975F4AF724}"/>
              </a:ext>
            </a:extLst>
          </p:cNvPr>
          <p:cNvGrpSpPr/>
          <p:nvPr/>
        </p:nvGrpSpPr>
        <p:grpSpPr>
          <a:xfrm>
            <a:off x="920149" y="4962269"/>
            <a:ext cx="1315016" cy="1314963"/>
            <a:chOff x="7299361" y="2771519"/>
            <a:chExt cx="1315016" cy="1314963"/>
          </a:xfrm>
        </p:grpSpPr>
        <p:sp>
          <p:nvSpPr>
            <p:cNvPr id="9" name="Rounded Rectangle 10">
              <a:extLst>
                <a:ext uri="{FF2B5EF4-FFF2-40B4-BE49-F238E27FC236}">
                  <a16:creationId xmlns:a16="http://schemas.microsoft.com/office/drawing/2014/main" id="{0B5914E0-8557-B944-8739-BE05CCD73B42}"/>
                </a:ext>
              </a:extLst>
            </p:cNvPr>
            <p:cNvSpPr/>
            <p:nvPr/>
          </p:nvSpPr>
          <p:spPr>
            <a:xfrm>
              <a:off x="7299361" y="2771519"/>
              <a:ext cx="1079279" cy="1314963"/>
            </a:xfrm>
            <a:prstGeom prst="roundRect">
              <a:avLst>
                <a:gd name="adj" fmla="val 80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p>
          </p:txBody>
        </p:sp>
        <p:sp>
          <p:nvSpPr>
            <p:cNvPr id="10" name="Chevron 11">
              <a:extLst>
                <a:ext uri="{FF2B5EF4-FFF2-40B4-BE49-F238E27FC236}">
                  <a16:creationId xmlns:a16="http://schemas.microsoft.com/office/drawing/2014/main" id="{69E121B8-6784-5E44-99AE-1EF945F11FB1}"/>
                </a:ext>
              </a:extLst>
            </p:cNvPr>
            <p:cNvSpPr/>
            <p:nvPr/>
          </p:nvSpPr>
          <p:spPr>
            <a:xfrm>
              <a:off x="8142902" y="2928004"/>
              <a:ext cx="471475" cy="1001992"/>
            </a:xfrm>
            <a:prstGeom prst="chevr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tx1"/>
                </a:solidFill>
              </a:endParaRPr>
            </a:p>
          </p:txBody>
        </p:sp>
        <p:sp>
          <p:nvSpPr>
            <p:cNvPr id="13" name="Rectangle 12">
              <a:extLst>
                <a:ext uri="{FF2B5EF4-FFF2-40B4-BE49-F238E27FC236}">
                  <a16:creationId xmlns:a16="http://schemas.microsoft.com/office/drawing/2014/main" id="{5E04E02A-E36D-4E4D-953D-F944822A73B2}"/>
                </a:ext>
              </a:extLst>
            </p:cNvPr>
            <p:cNvSpPr/>
            <p:nvPr/>
          </p:nvSpPr>
          <p:spPr>
            <a:xfrm>
              <a:off x="7412577" y="3235383"/>
              <a:ext cx="800116" cy="53415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b="1" dirty="0">
                  <a:solidFill>
                    <a:schemeClr val="bg1"/>
                  </a:solidFill>
                  <a:latin typeface="Abadi" panose="020B0604020104020204" pitchFamily="34" charset="0"/>
                  <a:ea typeface="Roboto Medium" panose="02000000000000000000" pitchFamily="2" charset="0"/>
                  <a:cs typeface="Montserrat" charset="0"/>
                </a:rPr>
                <a:t>03</a:t>
              </a:r>
            </a:p>
          </p:txBody>
        </p:sp>
      </p:grpSp>
      <p:sp>
        <p:nvSpPr>
          <p:cNvPr id="20" name="TextBox 19">
            <a:extLst>
              <a:ext uri="{FF2B5EF4-FFF2-40B4-BE49-F238E27FC236}">
                <a16:creationId xmlns:a16="http://schemas.microsoft.com/office/drawing/2014/main" id="{CEE81895-7841-209D-06CB-52F028BAA2AD}"/>
              </a:ext>
            </a:extLst>
          </p:cNvPr>
          <p:cNvSpPr txBox="1"/>
          <p:nvPr/>
        </p:nvSpPr>
        <p:spPr>
          <a:xfrm>
            <a:off x="2324100" y="2492524"/>
            <a:ext cx="6096000" cy="492443"/>
          </a:xfrm>
          <a:prstGeom prst="rect">
            <a:avLst/>
          </a:prstGeom>
          <a:noFill/>
        </p:spPr>
        <p:txBody>
          <a:bodyPr wrap="square">
            <a:spAutoFit/>
          </a:bodyPr>
          <a:lstStyle/>
          <a:p>
            <a:pPr>
              <a:lnSpc>
                <a:spcPct val="100000"/>
              </a:lnSpc>
              <a:spcBef>
                <a:spcPts val="1400"/>
              </a:spcBef>
            </a:pPr>
            <a:r>
              <a:rPr lang="en-US" sz="2600" dirty="0">
                <a:solidFill>
                  <a:schemeClr val="accent1"/>
                </a:solidFill>
                <a:latin typeface="Abadi" panose="020B0604020104020204" pitchFamily="34" charset="0"/>
              </a:rPr>
              <a:t>Exploratory data analysis results</a:t>
            </a:r>
          </a:p>
        </p:txBody>
      </p:sp>
      <p:sp>
        <p:nvSpPr>
          <p:cNvPr id="22" name="TextBox 21">
            <a:extLst>
              <a:ext uri="{FF2B5EF4-FFF2-40B4-BE49-F238E27FC236}">
                <a16:creationId xmlns:a16="http://schemas.microsoft.com/office/drawing/2014/main" id="{9A5E5A4F-0FBC-7B02-6DE1-EC80862CA577}"/>
              </a:ext>
            </a:extLst>
          </p:cNvPr>
          <p:cNvSpPr txBox="1"/>
          <p:nvPr/>
        </p:nvSpPr>
        <p:spPr>
          <a:xfrm>
            <a:off x="2324100" y="3921274"/>
            <a:ext cx="8743950" cy="492443"/>
          </a:xfrm>
          <a:prstGeom prst="rect">
            <a:avLst/>
          </a:prstGeom>
          <a:noFill/>
        </p:spPr>
        <p:txBody>
          <a:bodyPr wrap="square">
            <a:spAutoFit/>
          </a:bodyPr>
          <a:lstStyle/>
          <a:p>
            <a:pPr>
              <a:lnSpc>
                <a:spcPct val="100000"/>
              </a:lnSpc>
              <a:spcBef>
                <a:spcPts val="1400"/>
              </a:spcBef>
            </a:pPr>
            <a:r>
              <a:rPr lang="en-US" sz="2600" dirty="0">
                <a:solidFill>
                  <a:schemeClr val="accent2"/>
                </a:solidFill>
                <a:latin typeface="Abadi" panose="020B0604020104020204" pitchFamily="34" charset="0"/>
              </a:rPr>
              <a:t>Interactive analytics demo in screenshots</a:t>
            </a:r>
          </a:p>
        </p:txBody>
      </p:sp>
      <p:sp>
        <p:nvSpPr>
          <p:cNvPr id="23" name="TextBox 22">
            <a:extLst>
              <a:ext uri="{FF2B5EF4-FFF2-40B4-BE49-F238E27FC236}">
                <a16:creationId xmlns:a16="http://schemas.microsoft.com/office/drawing/2014/main" id="{F8B1FC54-4390-C9E3-E99C-FBEB65920EE2}"/>
              </a:ext>
            </a:extLst>
          </p:cNvPr>
          <p:cNvSpPr txBox="1"/>
          <p:nvPr/>
        </p:nvSpPr>
        <p:spPr>
          <a:xfrm>
            <a:off x="2324100" y="5350024"/>
            <a:ext cx="8743950" cy="492443"/>
          </a:xfrm>
          <a:prstGeom prst="rect">
            <a:avLst/>
          </a:prstGeom>
          <a:noFill/>
        </p:spPr>
        <p:txBody>
          <a:bodyPr wrap="square">
            <a:spAutoFit/>
          </a:bodyPr>
          <a:lstStyle/>
          <a:p>
            <a:pPr>
              <a:lnSpc>
                <a:spcPct val="100000"/>
              </a:lnSpc>
              <a:spcBef>
                <a:spcPts val="1400"/>
              </a:spcBef>
            </a:pPr>
            <a:r>
              <a:rPr lang="en-US" sz="2600" dirty="0">
                <a:solidFill>
                  <a:schemeClr val="bg1">
                    <a:lumMod val="50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42B732B-80F5-EB5F-68A6-1864D73E51EA}"/>
              </a:ext>
            </a:extLst>
          </p:cNvPr>
          <p:cNvPicPr>
            <a:picLocks noChangeAspect="1"/>
          </p:cNvPicPr>
          <p:nvPr/>
        </p:nvPicPr>
        <p:blipFill>
          <a:blip r:embed="rId3"/>
          <a:stretch>
            <a:fillRect/>
          </a:stretch>
        </p:blipFill>
        <p:spPr>
          <a:xfrm>
            <a:off x="384961" y="1514317"/>
            <a:ext cx="11479227" cy="2267266"/>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75765F62-E60A-18E7-2D67-C3638D68ED18}"/>
              </a:ext>
            </a:extLst>
          </p:cNvPr>
          <p:cNvSpPr txBox="1">
            <a:spLocks/>
          </p:cNvSpPr>
          <p:nvPr/>
        </p:nvSpPr>
        <p:spPr>
          <a:xfrm>
            <a:off x="384961" y="4243162"/>
            <a:ext cx="11479227" cy="1154338"/>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This scatter plot shows that the larger the flights amount of the launch site, the greater the </a:t>
            </a:r>
            <a:r>
              <a:rPr lang="en-US" sz="1800" dirty="0" err="1">
                <a:solidFill>
                  <a:schemeClr val="accent3">
                    <a:lumMod val="25000"/>
                  </a:schemeClr>
                </a:solidFill>
                <a:latin typeface="Abadi" panose="020B0604020104020204" pitchFamily="34" charset="0"/>
              </a:rPr>
              <a:t>the</a:t>
            </a:r>
            <a:r>
              <a:rPr lang="en-US" sz="1800" dirty="0">
                <a:solidFill>
                  <a:schemeClr val="accent3">
                    <a:lumMod val="25000"/>
                  </a:schemeClr>
                </a:solidFill>
                <a:latin typeface="Abadi" panose="020B0604020104020204" pitchFamily="34" charset="0"/>
              </a:rPr>
              <a:t> success rate will be. </a:t>
            </a:r>
          </a:p>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However, site CCAFS SLC40 shows the least pattern of this.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91B1EBA-C718-80B3-8661-6CCC7F1F2F9F}"/>
              </a:ext>
            </a:extLst>
          </p:cNvPr>
          <p:cNvPicPr>
            <a:picLocks noChangeAspect="1"/>
          </p:cNvPicPr>
          <p:nvPr/>
        </p:nvPicPr>
        <p:blipFill>
          <a:blip r:embed="rId3"/>
          <a:stretch>
            <a:fillRect/>
          </a:stretch>
        </p:blipFill>
        <p:spPr>
          <a:xfrm>
            <a:off x="421919" y="1646587"/>
            <a:ext cx="11469701" cy="2419688"/>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C3C09293-1EC0-81AC-8FCF-A8A06F9045D0}"/>
              </a:ext>
            </a:extLst>
          </p:cNvPr>
          <p:cNvSpPr txBox="1">
            <a:spLocks/>
          </p:cNvSpPr>
          <p:nvPr/>
        </p:nvSpPr>
        <p:spPr>
          <a:xfrm>
            <a:off x="384961" y="4243162"/>
            <a:ext cx="11479227" cy="1509938"/>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With heavy payloads the successful landing or positive landing rate are more for </a:t>
            </a:r>
            <a:r>
              <a:rPr lang="en-US" sz="1800" dirty="0" err="1">
                <a:solidFill>
                  <a:schemeClr val="accent3">
                    <a:lumMod val="25000"/>
                  </a:schemeClr>
                </a:solidFill>
                <a:latin typeface="Abadi" panose="020B0604020104020204" pitchFamily="34" charset="0"/>
              </a:rPr>
              <a:t>Polar,LEO</a:t>
            </a:r>
            <a:r>
              <a:rPr lang="en-US" sz="1800" dirty="0">
                <a:solidFill>
                  <a:schemeClr val="accent3">
                    <a:lumMod val="25000"/>
                  </a:schemeClr>
                </a:solidFill>
                <a:latin typeface="Abadi" panose="020B0604020104020204" pitchFamily="34" charset="0"/>
              </a:rPr>
              <a:t> and ISS. </a:t>
            </a:r>
          </a:p>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This scatter plot shows once the pay load mass is greater than 7000kg, the probability of the success rate will be highly increased. </a:t>
            </a:r>
          </a:p>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However, there is no clear pattern to say the launch site is dependent to the pay load mass for the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6297" y="1417915"/>
            <a:ext cx="10861828" cy="460765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28650" indent="-628650">
              <a:lnSpc>
                <a:spcPct val="160000"/>
              </a:lnSpc>
              <a:spcBef>
                <a:spcPts val="1400"/>
              </a:spcBef>
              <a:buFont typeface="+mj-lt"/>
              <a:buAutoNum type="romanUcPeriod"/>
            </a:pPr>
            <a:r>
              <a:rPr lang="en-US" dirty="0">
                <a:solidFill>
                  <a:schemeClr val="accent3">
                    <a:lumMod val="25000"/>
                  </a:schemeClr>
                </a:solidFill>
                <a:latin typeface="Abadi"/>
              </a:rPr>
              <a:t>Executive Summary</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Introduction</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Methodology</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Insights drawn from EDA</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Launch Sites – Proximity Analysis</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Building a Dashboard with </a:t>
            </a:r>
            <a:r>
              <a:rPr lang="en-US" dirty="0" err="1">
                <a:solidFill>
                  <a:schemeClr val="accent3">
                    <a:lumMod val="25000"/>
                  </a:schemeClr>
                </a:solidFill>
                <a:latin typeface="Abadi"/>
              </a:rPr>
              <a:t>Plotly</a:t>
            </a:r>
            <a:r>
              <a:rPr lang="en-US" dirty="0">
                <a:solidFill>
                  <a:schemeClr val="accent3">
                    <a:lumMod val="25000"/>
                  </a:schemeClr>
                </a:solidFill>
                <a:latin typeface="Abadi"/>
              </a:rPr>
              <a:t> Dash</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Predictive Analysis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grpSp>
        <p:nvGrpSpPr>
          <p:cNvPr id="11" name="Group 10">
            <a:extLst>
              <a:ext uri="{FF2B5EF4-FFF2-40B4-BE49-F238E27FC236}">
                <a16:creationId xmlns:a16="http://schemas.microsoft.com/office/drawing/2014/main" id="{CA3C9E6D-EF82-E4BA-128E-9C4E095712A6}"/>
              </a:ext>
            </a:extLst>
          </p:cNvPr>
          <p:cNvGrpSpPr/>
          <p:nvPr/>
        </p:nvGrpSpPr>
        <p:grpSpPr>
          <a:xfrm>
            <a:off x="770011" y="1740360"/>
            <a:ext cx="7192889" cy="4060365"/>
            <a:chOff x="770011" y="1454610"/>
            <a:chExt cx="5939151" cy="3331035"/>
          </a:xfrm>
        </p:grpSpPr>
        <p:sp>
          <p:nvSpPr>
            <p:cNvPr id="10" name="Rectangle 9">
              <a:extLst>
                <a:ext uri="{FF2B5EF4-FFF2-40B4-BE49-F238E27FC236}">
                  <a16:creationId xmlns:a16="http://schemas.microsoft.com/office/drawing/2014/main" id="{043D3232-53D2-A75D-B8D1-B8933FC36B2E}"/>
                </a:ext>
              </a:extLst>
            </p:cNvPr>
            <p:cNvSpPr/>
            <p:nvPr/>
          </p:nvSpPr>
          <p:spPr>
            <a:xfrm>
              <a:off x="770011" y="1454610"/>
              <a:ext cx="5938438" cy="333103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1B0A8154-1A4A-24BF-1927-D73B50F3E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0"/>
            <a:stretch/>
          </p:blipFill>
          <p:spPr bwMode="auto">
            <a:xfrm>
              <a:off x="790354" y="1454610"/>
              <a:ext cx="5918808" cy="2933503"/>
            </a:xfrm>
            <a:prstGeom prst="rect">
              <a:avLst/>
            </a:prstGeom>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951FE6B-F177-26FD-BEEE-02357A6D901F}"/>
                </a:ext>
              </a:extLst>
            </p:cNvPr>
            <p:cNvPicPr>
              <a:picLocks noChangeAspect="1"/>
            </p:cNvPicPr>
            <p:nvPr/>
          </p:nvPicPr>
          <p:blipFill rotWithShape="1">
            <a:blip r:embed="rId4"/>
            <a:srcRect l="506" t="87559" r="518"/>
            <a:stretch/>
          </p:blipFill>
          <p:spPr>
            <a:xfrm>
              <a:off x="812801" y="4388113"/>
              <a:ext cx="5854700" cy="384633"/>
            </a:xfrm>
            <a:prstGeom prst="rect">
              <a:avLst/>
            </a:prstGeom>
            <a:effectLst/>
          </p:spPr>
        </p:pic>
      </p:grpSp>
      <p:sp>
        <p:nvSpPr>
          <p:cNvPr id="9" name="Content Placeholder 2">
            <a:extLst>
              <a:ext uri="{FF2B5EF4-FFF2-40B4-BE49-F238E27FC236}">
                <a16:creationId xmlns:a16="http://schemas.microsoft.com/office/drawing/2014/main" id="{2C341702-533E-AADC-6256-B15DD3ED22C1}"/>
              </a:ext>
            </a:extLst>
          </p:cNvPr>
          <p:cNvSpPr txBox="1">
            <a:spLocks/>
          </p:cNvSpPr>
          <p:nvPr/>
        </p:nvSpPr>
        <p:spPr>
          <a:xfrm>
            <a:off x="8380487" y="2906487"/>
            <a:ext cx="2697088" cy="122736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From the plot, we can see that ES-L1, GEO, HEO, SSO, VLEO had the most success rate.</a:t>
            </a:r>
          </a:p>
        </p:txBody>
      </p:sp>
      <p:sp>
        <p:nvSpPr>
          <p:cNvPr id="12" name="Rectangle: Rounded Corners 11">
            <a:extLst>
              <a:ext uri="{FF2B5EF4-FFF2-40B4-BE49-F238E27FC236}">
                <a16:creationId xmlns:a16="http://schemas.microsoft.com/office/drawing/2014/main" id="{411A61BC-5488-EEA2-3605-2EED0E699951}"/>
              </a:ext>
            </a:extLst>
          </p:cNvPr>
          <p:cNvSpPr/>
          <p:nvPr/>
        </p:nvSpPr>
        <p:spPr>
          <a:xfrm>
            <a:off x="1200150" y="2047875"/>
            <a:ext cx="3067050" cy="3657600"/>
          </a:xfrm>
          <a:prstGeom prst="roundRect">
            <a:avLst>
              <a:gd name="adj" fmla="val 5556"/>
            </a:avLst>
          </a:prstGeom>
          <a:noFill/>
          <a:ln w="28575">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1F4B53F0-2BC7-A997-4948-A23CA4D54DD4}"/>
              </a:ext>
            </a:extLst>
          </p:cNvPr>
          <p:cNvSpPr/>
          <p:nvPr/>
        </p:nvSpPr>
        <p:spPr>
          <a:xfrm>
            <a:off x="4210050" y="2105025"/>
            <a:ext cx="5429250" cy="781050"/>
          </a:xfrm>
          <a:custGeom>
            <a:avLst/>
            <a:gdLst>
              <a:gd name="connsiteX0" fmla="*/ 0 w 5991225"/>
              <a:gd name="connsiteY0" fmla="*/ 0 h 781050"/>
              <a:gd name="connsiteX1" fmla="*/ 5991225 w 5991225"/>
              <a:gd name="connsiteY1" fmla="*/ 0 h 781050"/>
              <a:gd name="connsiteX2" fmla="*/ 5991225 w 5991225"/>
              <a:gd name="connsiteY2" fmla="*/ 781050 h 781050"/>
            </a:gdLst>
            <a:ahLst/>
            <a:cxnLst>
              <a:cxn ang="0">
                <a:pos x="connsiteX0" y="connsiteY0"/>
              </a:cxn>
              <a:cxn ang="0">
                <a:pos x="connsiteX1" y="connsiteY1"/>
              </a:cxn>
              <a:cxn ang="0">
                <a:pos x="connsiteX2" y="connsiteY2"/>
              </a:cxn>
            </a:cxnLst>
            <a:rect l="l" t="t" r="r" b="b"/>
            <a:pathLst>
              <a:path w="5991225" h="781050">
                <a:moveTo>
                  <a:pt x="0" y="0"/>
                </a:moveTo>
                <a:lnTo>
                  <a:pt x="5991225" y="0"/>
                </a:lnTo>
                <a:lnTo>
                  <a:pt x="5991225" y="781050"/>
                </a:lnTo>
              </a:path>
            </a:pathLst>
          </a:custGeom>
          <a:noFill/>
          <a:ln w="28575">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Picture 9">
            <a:extLst>
              <a:ext uri="{FF2B5EF4-FFF2-40B4-BE49-F238E27FC236}">
                <a16:creationId xmlns:a16="http://schemas.microsoft.com/office/drawing/2014/main" id="{AA19AE0B-E4AE-F973-6960-2EDFD54F2CD9}"/>
              </a:ext>
            </a:extLst>
          </p:cNvPr>
          <p:cNvPicPr>
            <a:picLocks noChangeAspect="1"/>
          </p:cNvPicPr>
          <p:nvPr/>
        </p:nvPicPr>
        <p:blipFill>
          <a:blip r:embed="rId3"/>
          <a:stretch>
            <a:fillRect/>
          </a:stretch>
        </p:blipFill>
        <p:spPr>
          <a:xfrm>
            <a:off x="408774" y="1528599"/>
            <a:ext cx="11469701" cy="2333951"/>
          </a:xfrm>
          <a:prstGeom prst="rect">
            <a:avLst/>
          </a:prstGeom>
          <a:effectLst>
            <a:outerShdw blurRad="63500" sx="102000" sy="102000" algn="ctr" rotWithShape="0">
              <a:prstClr val="black">
                <a:alpha val="40000"/>
              </a:prstClr>
            </a:outerShdw>
          </a:effectLst>
        </p:spPr>
      </p:pic>
      <p:sp>
        <p:nvSpPr>
          <p:cNvPr id="11" name="Content Placeholder 2">
            <a:extLst>
              <a:ext uri="{FF2B5EF4-FFF2-40B4-BE49-F238E27FC236}">
                <a16:creationId xmlns:a16="http://schemas.microsoft.com/office/drawing/2014/main" id="{8ED7BA57-6721-59C2-3D9D-A8E7C47779D4}"/>
              </a:ext>
            </a:extLst>
          </p:cNvPr>
          <p:cNvSpPr txBox="1">
            <a:spLocks/>
          </p:cNvSpPr>
          <p:nvPr/>
        </p:nvSpPr>
        <p:spPr>
          <a:xfrm>
            <a:off x="473861" y="4192362"/>
            <a:ext cx="11479227" cy="71301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6942FA65-5B65-E02F-2A20-B6C44F56C8FC}"/>
              </a:ext>
            </a:extLst>
          </p:cNvPr>
          <p:cNvPicPr>
            <a:picLocks noChangeAspect="1"/>
          </p:cNvPicPr>
          <p:nvPr/>
        </p:nvPicPr>
        <p:blipFill>
          <a:blip r:embed="rId3"/>
          <a:stretch>
            <a:fillRect/>
          </a:stretch>
        </p:blipFill>
        <p:spPr>
          <a:xfrm>
            <a:off x="937613" y="1695326"/>
            <a:ext cx="10474364" cy="2162299"/>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0A3BBD83-1F67-82FC-4033-F715648B4794}"/>
              </a:ext>
            </a:extLst>
          </p:cNvPr>
          <p:cNvSpPr txBox="1">
            <a:spLocks/>
          </p:cNvSpPr>
          <p:nvPr/>
        </p:nvSpPr>
        <p:spPr>
          <a:xfrm>
            <a:off x="866776" y="4411437"/>
            <a:ext cx="10545202" cy="71301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A1FAA42-9945-A04E-3337-BD17B186BCA7}"/>
              </a:ext>
            </a:extLst>
          </p:cNvPr>
          <p:cNvPicPr>
            <a:picLocks noChangeAspect="1"/>
          </p:cNvPicPr>
          <p:nvPr/>
        </p:nvPicPr>
        <p:blipFill>
          <a:blip r:embed="rId3"/>
          <a:stretch>
            <a:fillRect/>
          </a:stretch>
        </p:blipFill>
        <p:spPr>
          <a:xfrm>
            <a:off x="809626" y="1663313"/>
            <a:ext cx="6553198" cy="3588524"/>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E0D1373D-3AC8-B1BD-851B-449B5912C7E5}"/>
              </a:ext>
            </a:extLst>
          </p:cNvPr>
          <p:cNvSpPr txBox="1">
            <a:spLocks/>
          </p:cNvSpPr>
          <p:nvPr/>
        </p:nvSpPr>
        <p:spPr>
          <a:xfrm>
            <a:off x="8161412" y="2906487"/>
            <a:ext cx="2697088" cy="122736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10" name="Oval 9">
            <a:extLst>
              <a:ext uri="{FF2B5EF4-FFF2-40B4-BE49-F238E27FC236}">
                <a16:creationId xmlns:a16="http://schemas.microsoft.com/office/drawing/2014/main" id="{043DD136-1571-BBDF-D8F0-FFCC1C070932}"/>
              </a:ext>
            </a:extLst>
          </p:cNvPr>
          <p:cNvSpPr/>
          <p:nvPr/>
        </p:nvSpPr>
        <p:spPr>
          <a:xfrm rot="3375334">
            <a:off x="4296260" y="908971"/>
            <a:ext cx="1566463" cy="4887137"/>
          </a:xfrm>
          <a:prstGeom prst="ellipse">
            <a:avLst/>
          </a:prstGeom>
          <a:noFill/>
          <a:ln w="19050">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58C70A52-0927-7120-5386-62253F12B8D4}"/>
              </a:ext>
            </a:extLst>
          </p:cNvPr>
          <p:cNvSpPr/>
          <p:nvPr/>
        </p:nvSpPr>
        <p:spPr>
          <a:xfrm>
            <a:off x="7181850" y="2105025"/>
            <a:ext cx="2457450" cy="781050"/>
          </a:xfrm>
          <a:custGeom>
            <a:avLst/>
            <a:gdLst>
              <a:gd name="connsiteX0" fmla="*/ 0 w 5991225"/>
              <a:gd name="connsiteY0" fmla="*/ 0 h 781050"/>
              <a:gd name="connsiteX1" fmla="*/ 5991225 w 5991225"/>
              <a:gd name="connsiteY1" fmla="*/ 0 h 781050"/>
              <a:gd name="connsiteX2" fmla="*/ 5991225 w 5991225"/>
              <a:gd name="connsiteY2" fmla="*/ 781050 h 781050"/>
            </a:gdLst>
            <a:ahLst/>
            <a:cxnLst>
              <a:cxn ang="0">
                <a:pos x="connsiteX0" y="connsiteY0"/>
              </a:cxn>
              <a:cxn ang="0">
                <a:pos x="connsiteX1" y="connsiteY1"/>
              </a:cxn>
              <a:cxn ang="0">
                <a:pos x="connsiteX2" y="connsiteY2"/>
              </a:cxn>
            </a:cxnLst>
            <a:rect l="l" t="t" r="r" b="b"/>
            <a:pathLst>
              <a:path w="5991225" h="781050">
                <a:moveTo>
                  <a:pt x="0" y="0"/>
                </a:moveTo>
                <a:lnTo>
                  <a:pt x="5991225" y="0"/>
                </a:lnTo>
                <a:lnTo>
                  <a:pt x="5991225" y="781050"/>
                </a:lnTo>
              </a:path>
            </a:pathLst>
          </a:custGeom>
          <a:noFill/>
          <a:ln w="28575">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2FABB09-E74E-2921-E28E-C7B629D98458}"/>
              </a:ext>
            </a:extLst>
          </p:cNvPr>
          <p:cNvPicPr>
            <a:picLocks noChangeAspect="1"/>
          </p:cNvPicPr>
          <p:nvPr/>
        </p:nvPicPr>
        <p:blipFill>
          <a:blip r:embed="rId3"/>
          <a:stretch>
            <a:fillRect/>
          </a:stretch>
        </p:blipFill>
        <p:spPr>
          <a:xfrm>
            <a:off x="766423" y="1466666"/>
            <a:ext cx="5955225" cy="3229159"/>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86C3CC93-BF63-29D5-29E1-B69A96FFA1F0}"/>
              </a:ext>
            </a:extLst>
          </p:cNvPr>
          <p:cNvSpPr txBox="1">
            <a:spLocks/>
          </p:cNvSpPr>
          <p:nvPr/>
        </p:nvSpPr>
        <p:spPr>
          <a:xfrm>
            <a:off x="7248525" y="1458687"/>
            <a:ext cx="4037086" cy="122736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the key word </a:t>
            </a:r>
            <a:r>
              <a:rPr lang="en-US" b="1" dirty="0">
                <a:solidFill>
                  <a:schemeClr val="accent1"/>
                </a:solidFill>
                <a:latin typeface="Abadi" panose="020B0604020104020204" pitchFamily="34" charset="0"/>
              </a:rPr>
              <a:t>DISTINCT</a:t>
            </a:r>
            <a:r>
              <a:rPr lang="en-US" sz="1800" dirty="0">
                <a:solidFill>
                  <a:schemeClr val="accent3">
                    <a:lumMod val="25000"/>
                  </a:schemeClr>
                </a:solidFill>
                <a:latin typeface="Abadi" panose="020B0604020104020204" pitchFamily="34" charset="0"/>
              </a:rPr>
              <a:t> to show only unique launch sites from the SpaceX data.</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E25A41E-AF65-37BA-12C0-0703366C3BEE}"/>
              </a:ext>
            </a:extLst>
          </p:cNvPr>
          <p:cNvPicPr>
            <a:picLocks noChangeAspect="1"/>
          </p:cNvPicPr>
          <p:nvPr/>
        </p:nvPicPr>
        <p:blipFill>
          <a:blip r:embed="rId3"/>
          <a:stretch>
            <a:fillRect/>
          </a:stretch>
        </p:blipFill>
        <p:spPr>
          <a:xfrm>
            <a:off x="762604" y="1548887"/>
            <a:ext cx="8139155" cy="4533836"/>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41401D6C-CABE-4053-C9C4-04C0F06ADD05}"/>
              </a:ext>
            </a:extLst>
          </p:cNvPr>
          <p:cNvSpPr txBox="1">
            <a:spLocks/>
          </p:cNvSpPr>
          <p:nvPr/>
        </p:nvSpPr>
        <p:spPr>
          <a:xfrm>
            <a:off x="9210675" y="1515837"/>
            <a:ext cx="2170186" cy="208461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the query above to display </a:t>
            </a:r>
            <a:br>
              <a:rPr lang="en-US" sz="1800" dirty="0">
                <a:solidFill>
                  <a:schemeClr val="accent3">
                    <a:lumMod val="25000"/>
                  </a:schemeClr>
                </a:solidFill>
                <a:latin typeface="Abadi" panose="020B0604020104020204" pitchFamily="34" charset="0"/>
              </a:rPr>
            </a:br>
            <a:r>
              <a:rPr lang="en-US" b="1" dirty="0">
                <a:solidFill>
                  <a:schemeClr val="accent1"/>
                </a:solidFill>
                <a:latin typeface="Abadi" panose="020B0604020104020204" pitchFamily="34" charset="0"/>
              </a:rPr>
              <a:t>5 records</a:t>
            </a:r>
            <a:r>
              <a:rPr lang="en-US" sz="1800" dirty="0">
                <a:solidFill>
                  <a:schemeClr val="accent3">
                    <a:lumMod val="25000"/>
                  </a:schemeClr>
                </a:solidFill>
                <a:latin typeface="Abadi" panose="020B0604020104020204" pitchFamily="34" charset="0"/>
              </a:rPr>
              <a:t>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F8E56B4-1002-1AC2-2945-043CA3F94E22}"/>
              </a:ext>
            </a:extLst>
          </p:cNvPr>
          <p:cNvPicPr>
            <a:picLocks noChangeAspect="1"/>
          </p:cNvPicPr>
          <p:nvPr/>
        </p:nvPicPr>
        <p:blipFill rotWithShape="1">
          <a:blip r:embed="rId3"/>
          <a:srcRect t="5090"/>
          <a:stretch/>
        </p:blipFill>
        <p:spPr>
          <a:xfrm>
            <a:off x="875736" y="1524000"/>
            <a:ext cx="10516164" cy="1871420"/>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8CF5FBFB-3ABD-0D03-B398-324C04C765FB}"/>
              </a:ext>
            </a:extLst>
          </p:cNvPr>
          <p:cNvSpPr txBox="1">
            <a:spLocks/>
          </p:cNvSpPr>
          <p:nvPr/>
        </p:nvSpPr>
        <p:spPr>
          <a:xfrm>
            <a:off x="809060" y="3991143"/>
            <a:ext cx="10582840" cy="523708"/>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calculated the total payload carried by boosters from NASA as </a:t>
            </a:r>
            <a:r>
              <a:rPr lang="en-US" b="1" dirty="0">
                <a:solidFill>
                  <a:schemeClr val="accent1"/>
                </a:solidFill>
                <a:latin typeface="Abadi" panose="020B0604020104020204" pitchFamily="34" charset="0"/>
              </a:rPr>
              <a:t>45,596</a:t>
            </a:r>
            <a:r>
              <a:rPr lang="en-US" sz="1800" dirty="0">
                <a:solidFill>
                  <a:schemeClr val="accent3">
                    <a:lumMod val="25000"/>
                  </a:schemeClr>
                </a:solidFill>
                <a:latin typeface="Abadi" panose="020B0604020104020204" pitchFamily="34" charset="0"/>
              </a:rPr>
              <a:t> using the query below</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371B7BF-85C4-0D9D-6F59-2292369578C9}"/>
              </a:ext>
            </a:extLst>
          </p:cNvPr>
          <p:cNvPicPr>
            <a:picLocks noChangeAspect="1"/>
          </p:cNvPicPr>
          <p:nvPr/>
        </p:nvPicPr>
        <p:blipFill>
          <a:blip r:embed="rId3"/>
          <a:stretch>
            <a:fillRect/>
          </a:stretch>
        </p:blipFill>
        <p:spPr>
          <a:xfrm>
            <a:off x="876300" y="1524000"/>
            <a:ext cx="10515600" cy="1953248"/>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71F2E007-F06F-F240-DDB2-EF16FEF63FA8}"/>
              </a:ext>
            </a:extLst>
          </p:cNvPr>
          <p:cNvSpPr txBox="1">
            <a:spLocks/>
          </p:cNvSpPr>
          <p:nvPr/>
        </p:nvSpPr>
        <p:spPr>
          <a:xfrm>
            <a:off x="809060" y="3991143"/>
            <a:ext cx="10582840" cy="523708"/>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calculated the average payload mass carried by booster version F9 v1.1 as </a:t>
            </a:r>
            <a:r>
              <a:rPr lang="en-US" sz="2800" b="1" dirty="0">
                <a:solidFill>
                  <a:schemeClr val="accent1"/>
                </a:solidFill>
                <a:latin typeface="Abadi" panose="020B0604020104020204" pitchFamily="34" charset="0"/>
              </a:rPr>
              <a:t>29,28.4</a:t>
            </a:r>
            <a:endParaRPr lang="en-US" sz="1800" b="1" dirty="0">
              <a:solidFill>
                <a:schemeClr val="accent1"/>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FD4DA3E-4FDF-B85B-C392-BC776A7DD096}"/>
              </a:ext>
            </a:extLst>
          </p:cNvPr>
          <p:cNvPicPr>
            <a:picLocks noChangeAspect="1"/>
          </p:cNvPicPr>
          <p:nvPr/>
        </p:nvPicPr>
        <p:blipFill>
          <a:blip r:embed="rId3"/>
          <a:stretch>
            <a:fillRect/>
          </a:stretch>
        </p:blipFill>
        <p:spPr>
          <a:xfrm>
            <a:off x="876300" y="1524001"/>
            <a:ext cx="10515600" cy="1588071"/>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67C5C6EE-02E9-A426-6CCB-89C2D7CD1B47}"/>
              </a:ext>
            </a:extLst>
          </p:cNvPr>
          <p:cNvSpPr txBox="1">
            <a:spLocks/>
          </p:cNvSpPr>
          <p:nvPr/>
        </p:nvSpPr>
        <p:spPr>
          <a:xfrm>
            <a:off x="809060" y="3991142"/>
            <a:ext cx="10582840" cy="923757"/>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observed that the dates of the first successful landing outcome on ground pad was </a:t>
            </a:r>
          </a:p>
          <a:p>
            <a:pPr marL="0" lvl="1" indent="0" algn="ctr">
              <a:lnSpc>
                <a:spcPct val="100000"/>
              </a:lnSpc>
              <a:spcAft>
                <a:spcPts val="500"/>
              </a:spcAft>
              <a:buClr>
                <a:schemeClr val="accent4"/>
              </a:buClr>
              <a:buNone/>
            </a:pPr>
            <a:r>
              <a:rPr lang="en-US" sz="2800" b="1" dirty="0">
                <a:solidFill>
                  <a:schemeClr val="accent1"/>
                </a:solidFill>
                <a:latin typeface="Abadi" panose="020B0604020104020204" pitchFamily="34" charset="0"/>
              </a:rPr>
              <a:t>22nd December 2015</a:t>
            </a:r>
            <a:endParaRPr lang="en-US" sz="1800" b="1" dirty="0">
              <a:solidFill>
                <a:schemeClr val="accent1"/>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AE242B7-74F5-CFB1-B4F4-3FC879F944EC}"/>
              </a:ext>
            </a:extLst>
          </p:cNvPr>
          <p:cNvPicPr>
            <a:picLocks noChangeAspect="1"/>
          </p:cNvPicPr>
          <p:nvPr/>
        </p:nvPicPr>
        <p:blipFill>
          <a:blip r:embed="rId3"/>
          <a:stretch>
            <a:fillRect/>
          </a:stretch>
        </p:blipFill>
        <p:spPr>
          <a:xfrm>
            <a:off x="876300" y="1524000"/>
            <a:ext cx="10515600" cy="2186676"/>
          </a:xfrm>
          <a:prstGeom prst="rect">
            <a:avLst/>
          </a:prstGeom>
          <a:effectLst>
            <a:outerShdw blurRad="63500" sx="102000" sy="102000" algn="ctr" rotWithShape="0">
              <a:prstClr val="black">
                <a:alpha val="40000"/>
              </a:prstClr>
            </a:outerShdw>
          </a:effectLst>
        </p:spPr>
      </p:pic>
      <p:sp>
        <p:nvSpPr>
          <p:cNvPr id="6" name="Content Placeholder 2">
            <a:extLst>
              <a:ext uri="{FF2B5EF4-FFF2-40B4-BE49-F238E27FC236}">
                <a16:creationId xmlns:a16="http://schemas.microsoft.com/office/drawing/2014/main" id="{B7CFE94A-8004-AC43-42C7-4D525A11D8C7}"/>
              </a:ext>
            </a:extLst>
          </p:cNvPr>
          <p:cNvSpPr txBox="1">
            <a:spLocks/>
          </p:cNvSpPr>
          <p:nvPr/>
        </p:nvSpPr>
        <p:spPr>
          <a:xfrm>
            <a:off x="809060" y="3991142"/>
            <a:ext cx="10582840" cy="116188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the </a:t>
            </a:r>
            <a:r>
              <a:rPr lang="en-US" b="1" dirty="0">
                <a:solidFill>
                  <a:schemeClr val="accent1"/>
                </a:solidFill>
                <a:latin typeface="Abadi" panose="020B0604020104020204" pitchFamily="34" charset="0"/>
              </a:rPr>
              <a:t>WHERE</a:t>
            </a:r>
            <a:r>
              <a:rPr lang="en-US" sz="1800" dirty="0">
                <a:solidFill>
                  <a:schemeClr val="accent3">
                    <a:lumMod val="25000"/>
                  </a:schemeClr>
                </a:solidFill>
                <a:latin typeface="Abadi" panose="020B0604020104020204" pitchFamily="34" charset="0"/>
              </a:rPr>
              <a:t> clause to filter for boosters which have successfully landed on drone ship and applied the </a:t>
            </a:r>
            <a:r>
              <a:rPr lang="en-US" b="1" dirty="0">
                <a:solidFill>
                  <a:schemeClr val="accent1"/>
                </a:solidFill>
                <a:latin typeface="Abadi" panose="020B0604020104020204" pitchFamily="34" charset="0"/>
              </a:rPr>
              <a:t>AND</a:t>
            </a:r>
            <a:r>
              <a:rPr lang="en-US" sz="1800" dirty="0">
                <a:solidFill>
                  <a:schemeClr val="accent3">
                    <a:lumMod val="25000"/>
                  </a:schemeClr>
                </a:solidFill>
                <a:latin typeface="Abadi" panose="020B0604020104020204" pitchFamily="34" charset="0"/>
              </a:rPr>
              <a:t> condition to determine successful landing with payload mass greater than </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2716" y="1420240"/>
            <a:ext cx="10412731" cy="475682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b="1" dirty="0">
                <a:solidFill>
                  <a:schemeClr val="accent1"/>
                </a:solidFill>
                <a:latin typeface="Abadi" panose="020B0604020104020204" pitchFamily="34" charset="0"/>
              </a:rPr>
              <a:t>Summary of methodologies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through API</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with Web Scraping</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Wrangling</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SQL</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Data Visualization</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Visual Analytics with Folium</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900" b="1" dirty="0">
                <a:solidFill>
                  <a:schemeClr val="accent1"/>
                </a:solidFill>
                <a:latin typeface="Abadi" panose="020B0604020104020204" pitchFamily="34" charset="0"/>
              </a:rPr>
              <a:t>Summary of all results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594D31D5-0443-A5BA-B450-36A8D9CEB8D5}"/>
              </a:ext>
            </a:extLst>
          </p:cNvPr>
          <p:cNvSpPr txBox="1"/>
          <p:nvPr/>
        </p:nvSpPr>
        <p:spPr>
          <a:xfrm>
            <a:off x="6819900" y="1471136"/>
            <a:ext cx="3990974" cy="4605814"/>
          </a:xfrm>
          <a:prstGeom prst="rect">
            <a:avLst/>
          </a:prstGeom>
          <a:solidFill>
            <a:schemeClr val="bg1"/>
          </a:solidFill>
          <a:effectLst>
            <a:outerShdw blurRad="63500" sx="102000" sy="102000" algn="ctr" rotWithShape="0">
              <a:prstClr val="black">
                <a:alpha val="40000"/>
              </a:prstClr>
            </a:outerShdw>
          </a:effectLst>
        </p:spPr>
        <p:txBody>
          <a:bodyPr wrap="square" anchor="ctr" anchorCtr="0">
            <a:noAutofit/>
          </a:bodyPr>
          <a:lstStyle/>
          <a:p>
            <a:pPr algn="ctr">
              <a:lnSpc>
                <a:spcPct val="200000"/>
              </a:lnSpc>
            </a:pPr>
            <a:r>
              <a:rPr lang="en-IN" dirty="0"/>
              <a:t>This project leverages data science techniques to address a critical aspect of space exploration economics. </a:t>
            </a:r>
            <a:br>
              <a:rPr lang="en-IN" dirty="0"/>
            </a:br>
            <a:r>
              <a:rPr lang="en-IN" dirty="0"/>
              <a:t>By predicting the success of Falcon 9 rocket landings, we aim to provide actionable insights that can drive competitive strategies and enhance the cost-efficiency of space launches.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A65F543-B3EE-4BEE-B711-34385B0F566D}"/>
              </a:ext>
            </a:extLst>
          </p:cNvPr>
          <p:cNvPicPr>
            <a:picLocks noChangeAspect="1"/>
          </p:cNvPicPr>
          <p:nvPr/>
        </p:nvPicPr>
        <p:blipFill>
          <a:blip r:embed="rId3"/>
          <a:stretch>
            <a:fillRect/>
          </a:stretch>
        </p:blipFill>
        <p:spPr>
          <a:xfrm>
            <a:off x="876300" y="1524000"/>
            <a:ext cx="10551951" cy="3386333"/>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13F7AC60-9D8B-E049-FA53-B5DDC8472BA2}"/>
              </a:ext>
            </a:extLst>
          </p:cNvPr>
          <p:cNvSpPr txBox="1">
            <a:spLocks/>
          </p:cNvSpPr>
          <p:nvPr/>
        </p:nvSpPr>
        <p:spPr>
          <a:xfrm>
            <a:off x="809060" y="5124450"/>
            <a:ext cx="10648912" cy="571500"/>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wildcard </a:t>
            </a:r>
            <a:r>
              <a:rPr lang="en-US" sz="2800" dirty="0">
                <a:solidFill>
                  <a:schemeClr val="accent1"/>
                </a:solidFill>
                <a:latin typeface="Abadi" panose="020B0604020104020204" pitchFamily="34" charset="0"/>
              </a:rPr>
              <a:t>like ‘%’ </a:t>
            </a:r>
            <a:r>
              <a:rPr lang="en-US" sz="1800" dirty="0">
                <a:solidFill>
                  <a:schemeClr val="accent3">
                    <a:lumMod val="25000"/>
                  </a:schemeClr>
                </a:solidFill>
                <a:latin typeface="Abadi" panose="020B0604020104020204" pitchFamily="34" charset="0"/>
              </a:rPr>
              <a:t>to filter for </a:t>
            </a:r>
            <a:r>
              <a:rPr lang="en-US" b="1" dirty="0">
                <a:solidFill>
                  <a:schemeClr val="accent1"/>
                </a:solidFill>
                <a:latin typeface="Abadi" panose="020B0604020104020204" pitchFamily="34" charset="0"/>
              </a:rPr>
              <a:t>WHERE</a:t>
            </a:r>
            <a:r>
              <a:rPr lang="en-US" sz="1800" dirty="0">
                <a:solidFill>
                  <a:schemeClr val="accent3">
                    <a:lumMod val="25000"/>
                  </a:schemeClr>
                </a:solidFill>
                <a:latin typeface="Abadi" panose="020B0604020104020204" pitchFamily="34" charset="0"/>
              </a:rPr>
              <a:t> Mission Outcome was a success or a failure.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C3E912A-2905-CBD0-9B06-ED541A6073BB}"/>
              </a:ext>
            </a:extLst>
          </p:cNvPr>
          <p:cNvPicPr>
            <a:picLocks noChangeAspect="1"/>
          </p:cNvPicPr>
          <p:nvPr/>
        </p:nvPicPr>
        <p:blipFill>
          <a:blip r:embed="rId3"/>
          <a:stretch>
            <a:fillRect/>
          </a:stretch>
        </p:blipFill>
        <p:spPr>
          <a:xfrm>
            <a:off x="876300" y="1524000"/>
            <a:ext cx="10769598" cy="4133432"/>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C37B841F-F969-602E-64C7-4DB01CB6FD1E}"/>
              </a:ext>
            </a:extLst>
          </p:cNvPr>
          <p:cNvSpPr txBox="1">
            <a:spLocks/>
          </p:cNvSpPr>
          <p:nvPr/>
        </p:nvSpPr>
        <p:spPr>
          <a:xfrm>
            <a:off x="6324600" y="3981450"/>
            <a:ext cx="5073648" cy="1304925"/>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determined the booster that have carried the maximum payload using a </a:t>
            </a:r>
            <a:r>
              <a:rPr lang="en-US" b="1" dirty="0">
                <a:solidFill>
                  <a:schemeClr val="accent1"/>
                </a:solidFill>
                <a:latin typeface="Abadi" panose="020B0604020104020204" pitchFamily="34" charset="0"/>
              </a:rPr>
              <a:t>subquery</a:t>
            </a:r>
            <a:r>
              <a:rPr lang="en-US" dirty="0">
                <a:solidFill>
                  <a:schemeClr val="accent1"/>
                </a:solidFill>
                <a:latin typeface="Abadi" panose="020B0604020104020204" pitchFamily="34" charset="0"/>
              </a:rPr>
              <a:t> in the WHERE clause </a:t>
            </a:r>
            <a:r>
              <a:rPr lang="en-US" sz="1800" dirty="0">
                <a:solidFill>
                  <a:schemeClr val="accent3">
                    <a:lumMod val="25000"/>
                  </a:schemeClr>
                </a:solidFill>
                <a:latin typeface="Abadi" panose="020B0604020104020204" pitchFamily="34" charset="0"/>
              </a:rPr>
              <a:t>and the </a:t>
            </a:r>
            <a:r>
              <a:rPr lang="en-US" b="1" dirty="0">
                <a:solidFill>
                  <a:schemeClr val="accent1"/>
                </a:solidFill>
                <a:latin typeface="Abadi" panose="020B0604020104020204" pitchFamily="34" charset="0"/>
              </a:rPr>
              <a:t>MAX() </a:t>
            </a:r>
            <a:r>
              <a:rPr lang="en-US" sz="1800" dirty="0">
                <a:solidFill>
                  <a:schemeClr val="accent3">
                    <a:lumMod val="25000"/>
                  </a:schemeClr>
                </a:solidFill>
                <a:latin typeface="Abadi" panose="020B0604020104020204" pitchFamily="34" charset="0"/>
              </a:rPr>
              <a:t>function.</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4AF349E-8969-888D-F197-83CFDBA845B2}"/>
              </a:ext>
            </a:extLst>
          </p:cNvPr>
          <p:cNvPicPr>
            <a:picLocks noChangeAspect="1"/>
          </p:cNvPicPr>
          <p:nvPr/>
        </p:nvPicPr>
        <p:blipFill>
          <a:blip r:embed="rId3"/>
          <a:stretch>
            <a:fillRect/>
          </a:stretch>
        </p:blipFill>
        <p:spPr>
          <a:xfrm>
            <a:off x="371475" y="1514475"/>
            <a:ext cx="11468100" cy="1374900"/>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3E9F5A6F-AAF8-2BB0-E40A-38FA22397AED}"/>
              </a:ext>
            </a:extLst>
          </p:cNvPr>
          <p:cNvSpPr txBox="1">
            <a:spLocks/>
          </p:cNvSpPr>
          <p:nvPr/>
        </p:nvSpPr>
        <p:spPr>
          <a:xfrm>
            <a:off x="370909" y="3105150"/>
            <a:ext cx="11468099" cy="895350"/>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a combinations of the </a:t>
            </a:r>
            <a:r>
              <a:rPr lang="en-US" b="1" dirty="0">
                <a:solidFill>
                  <a:schemeClr val="accent1"/>
                </a:solidFill>
                <a:latin typeface="Abadi" panose="020B0604020104020204" pitchFamily="34" charset="0"/>
              </a:rPr>
              <a:t>WHERE </a:t>
            </a:r>
            <a:r>
              <a:rPr lang="en-US" sz="1800" dirty="0">
                <a:solidFill>
                  <a:schemeClr val="accent3">
                    <a:lumMod val="25000"/>
                  </a:schemeClr>
                </a:solidFill>
                <a:latin typeface="Abadi" panose="020B0604020104020204" pitchFamily="34" charset="0"/>
              </a:rPr>
              <a:t>clause, </a:t>
            </a:r>
            <a:r>
              <a:rPr lang="en-US" b="1" dirty="0">
                <a:solidFill>
                  <a:schemeClr val="accent1"/>
                </a:solidFill>
                <a:latin typeface="Abadi" panose="020B0604020104020204" pitchFamily="34" charset="0"/>
              </a:rPr>
              <a:t>LIKE, AND</a:t>
            </a:r>
            <a:r>
              <a:rPr lang="en-US" sz="1800" dirty="0">
                <a:solidFill>
                  <a:schemeClr val="accent3">
                    <a:lumMod val="25000"/>
                  </a:schemeClr>
                </a:solidFill>
                <a:latin typeface="Abadi" panose="020B0604020104020204" pitchFamily="34" charset="0"/>
              </a:rPr>
              <a:t>, and </a:t>
            </a:r>
            <a:r>
              <a:rPr lang="en-US" b="1" dirty="0">
                <a:solidFill>
                  <a:schemeClr val="accent1"/>
                </a:solidFill>
                <a:latin typeface="Abadi" panose="020B0604020104020204" pitchFamily="34" charset="0"/>
              </a:rPr>
              <a:t>BETWEEN</a:t>
            </a:r>
            <a:r>
              <a:rPr lang="en-US" sz="1800" dirty="0">
                <a:solidFill>
                  <a:schemeClr val="accent3">
                    <a:lumMod val="25000"/>
                  </a:schemeClr>
                </a:solidFill>
                <a:latin typeface="Abadi" panose="020B0604020104020204" pitchFamily="34" charset="0"/>
              </a:rPr>
              <a:t>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AA58362-15F1-1A95-0069-7831F6866CB7}"/>
              </a:ext>
            </a:extLst>
          </p:cNvPr>
          <p:cNvPicPr>
            <a:picLocks noChangeAspect="1"/>
          </p:cNvPicPr>
          <p:nvPr/>
        </p:nvPicPr>
        <p:blipFill>
          <a:blip r:embed="rId3"/>
          <a:stretch>
            <a:fillRect/>
          </a:stretch>
        </p:blipFill>
        <p:spPr>
          <a:xfrm>
            <a:off x="876300" y="1524000"/>
            <a:ext cx="10947162" cy="2811966"/>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95AB6900-32C5-E885-03CE-3AD95664587D}"/>
              </a:ext>
            </a:extLst>
          </p:cNvPr>
          <p:cNvSpPr txBox="1">
            <a:spLocks/>
          </p:cNvSpPr>
          <p:nvPr/>
        </p:nvSpPr>
        <p:spPr>
          <a:xfrm>
            <a:off x="876300" y="4571999"/>
            <a:ext cx="10962708" cy="1457325"/>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selected Landing outcomes and the </a:t>
            </a:r>
            <a:r>
              <a:rPr kumimoji="0" lang="en-US" sz="2000" b="1" i="0" u="none" strike="noStrike" kern="1200" cap="none" spc="0" normalizeH="0" baseline="0" noProof="0" dirty="0">
                <a:ln>
                  <a:noFill/>
                </a:ln>
                <a:solidFill>
                  <a:schemeClr val="accent1"/>
                </a:solidFill>
                <a:effectLst/>
                <a:uLnTx/>
                <a:uFillTx/>
                <a:latin typeface="Abadi" panose="020B0604020104020204" pitchFamily="34" charset="0"/>
                <a:ea typeface="+mn-ea"/>
                <a:cs typeface="+mn-cs"/>
              </a:rPr>
              <a:t>COUNT</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of landing outcomes from the data and used the </a:t>
            </a:r>
            <a:r>
              <a:rPr lang="en-US" sz="2000" b="1" dirty="0">
                <a:solidFill>
                  <a:schemeClr val="accent1"/>
                </a:solidFill>
                <a:latin typeface="Abadi" panose="020B0604020104020204" pitchFamily="34" charset="0"/>
              </a:rPr>
              <a:t>WHERE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filter for landing outcomes </a:t>
            </a:r>
            <a:r>
              <a:rPr lang="en-US" sz="2000" b="1" dirty="0">
                <a:solidFill>
                  <a:schemeClr val="accent1"/>
                </a:solidFill>
                <a:latin typeface="Abadi" panose="020B0604020104020204" pitchFamily="34" charset="0"/>
              </a:rPr>
              <a:t>BETWEEN</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2010-06-04 to 2010-03-20.</a:t>
            </a:r>
          </a:p>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applied the </a:t>
            </a:r>
            <a:r>
              <a:rPr lang="en-US" sz="2000" b="1" dirty="0">
                <a:solidFill>
                  <a:schemeClr val="accent1"/>
                </a:solidFill>
                <a:latin typeface="Abadi" panose="020B0604020104020204" pitchFamily="34" charset="0"/>
              </a:rPr>
              <a:t>GROUP BY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group the landing outcomes and the </a:t>
            </a:r>
            <a:r>
              <a:rPr lang="en-US" sz="2000" b="1" dirty="0">
                <a:solidFill>
                  <a:schemeClr val="accent1"/>
                </a:solidFill>
                <a:latin typeface="Abadi" panose="020B0604020104020204" pitchFamily="34" charset="0"/>
              </a:rPr>
              <a:t>ORDER BY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856B89-711A-60C0-80F7-E5988472725F}"/>
              </a:ext>
            </a:extLst>
          </p:cNvPr>
          <p:cNvPicPr>
            <a:picLocks noChangeAspect="1"/>
          </p:cNvPicPr>
          <p:nvPr/>
        </p:nvPicPr>
        <p:blipFill>
          <a:blip r:embed="rId3"/>
          <a:stretch>
            <a:fillRect/>
          </a:stretch>
        </p:blipFill>
        <p:spPr>
          <a:xfrm>
            <a:off x="584494" y="1572763"/>
            <a:ext cx="9160030" cy="461832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7" name="Content Placeholder 2">
            <a:extLst>
              <a:ext uri="{FF2B5EF4-FFF2-40B4-BE49-F238E27FC236}">
                <a16:creationId xmlns:a16="http://schemas.microsoft.com/office/drawing/2014/main" id="{BE712F00-93FE-D20A-31A5-EAD497CA2914}"/>
              </a:ext>
            </a:extLst>
          </p:cNvPr>
          <p:cNvSpPr txBox="1">
            <a:spLocks/>
          </p:cNvSpPr>
          <p:nvPr/>
        </p:nvSpPr>
        <p:spPr>
          <a:xfrm>
            <a:off x="9801225" y="1592037"/>
            <a:ext cx="2170186" cy="208461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50000"/>
              </a:lnSpc>
              <a:spcAft>
                <a:spcPts val="500"/>
              </a:spcAft>
              <a:buClr>
                <a:schemeClr val="accent4"/>
              </a:buClr>
              <a:buNone/>
            </a:pPr>
            <a:r>
              <a:rPr lang="en-US" sz="1800" dirty="0">
                <a:solidFill>
                  <a:schemeClr val="accent3">
                    <a:lumMod val="25000"/>
                  </a:schemeClr>
                </a:solidFill>
                <a:latin typeface="Abadi" panose="020B0604020104020204" pitchFamily="34" charset="0"/>
              </a:rPr>
              <a:t>We can see that all the SpaceX launch sites are located inside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pic>
        <p:nvPicPr>
          <p:cNvPr id="4" name="Picture 3">
            <a:extLst>
              <a:ext uri="{FF2B5EF4-FFF2-40B4-BE49-F238E27FC236}">
                <a16:creationId xmlns:a16="http://schemas.microsoft.com/office/drawing/2014/main" id="{6909E98A-B050-A288-68AB-AE8808B15105}"/>
              </a:ext>
            </a:extLst>
          </p:cNvPr>
          <p:cNvPicPr>
            <a:picLocks noChangeAspect="1"/>
          </p:cNvPicPr>
          <p:nvPr/>
        </p:nvPicPr>
        <p:blipFill>
          <a:blip r:embed="rId3"/>
          <a:stretch>
            <a:fillRect/>
          </a:stretch>
        </p:blipFill>
        <p:spPr>
          <a:xfrm>
            <a:off x="773975" y="1754355"/>
            <a:ext cx="3778974" cy="1393227"/>
          </a:xfrm>
          <a:prstGeom prst="rect">
            <a:avLst/>
          </a:prstGeom>
        </p:spPr>
      </p:pic>
      <p:pic>
        <p:nvPicPr>
          <p:cNvPr id="12" name="Picture 11">
            <a:extLst>
              <a:ext uri="{FF2B5EF4-FFF2-40B4-BE49-F238E27FC236}">
                <a16:creationId xmlns:a16="http://schemas.microsoft.com/office/drawing/2014/main" id="{AEE84DC4-2802-5AE5-3635-95AF3D006922}"/>
              </a:ext>
            </a:extLst>
          </p:cNvPr>
          <p:cNvPicPr>
            <a:picLocks noChangeAspect="1"/>
          </p:cNvPicPr>
          <p:nvPr/>
        </p:nvPicPr>
        <p:blipFill>
          <a:blip r:embed="rId4"/>
          <a:stretch>
            <a:fillRect/>
          </a:stretch>
        </p:blipFill>
        <p:spPr>
          <a:xfrm>
            <a:off x="5219275" y="1786560"/>
            <a:ext cx="6469864" cy="1147140"/>
          </a:xfrm>
          <a:prstGeom prst="rect">
            <a:avLst/>
          </a:prstGeom>
        </p:spPr>
      </p:pic>
      <p:pic>
        <p:nvPicPr>
          <p:cNvPr id="17" name="Picture 16">
            <a:extLst>
              <a:ext uri="{FF2B5EF4-FFF2-40B4-BE49-F238E27FC236}">
                <a16:creationId xmlns:a16="http://schemas.microsoft.com/office/drawing/2014/main" id="{FBD06872-2B21-601B-12E1-5B2A6536012E}"/>
              </a:ext>
            </a:extLst>
          </p:cNvPr>
          <p:cNvPicPr>
            <a:picLocks noChangeAspect="1"/>
          </p:cNvPicPr>
          <p:nvPr/>
        </p:nvPicPr>
        <p:blipFill>
          <a:blip r:embed="rId5"/>
          <a:stretch>
            <a:fillRect/>
          </a:stretch>
        </p:blipFill>
        <p:spPr>
          <a:xfrm>
            <a:off x="752161" y="3924091"/>
            <a:ext cx="3800789" cy="2528491"/>
          </a:xfrm>
          <a:prstGeom prst="rect">
            <a:avLst/>
          </a:prstGeom>
        </p:spPr>
      </p:pic>
      <p:pic>
        <p:nvPicPr>
          <p:cNvPr id="20" name="Picture 19">
            <a:extLst>
              <a:ext uri="{FF2B5EF4-FFF2-40B4-BE49-F238E27FC236}">
                <a16:creationId xmlns:a16="http://schemas.microsoft.com/office/drawing/2014/main" id="{5F86280F-3F8E-13C0-D07A-7325CA0AB4AF}"/>
              </a:ext>
            </a:extLst>
          </p:cNvPr>
          <p:cNvPicPr>
            <a:picLocks noChangeAspect="1"/>
          </p:cNvPicPr>
          <p:nvPr/>
        </p:nvPicPr>
        <p:blipFill>
          <a:blip r:embed="rId6"/>
          <a:stretch>
            <a:fillRect/>
          </a:stretch>
        </p:blipFill>
        <p:spPr>
          <a:xfrm>
            <a:off x="4810126" y="3730415"/>
            <a:ext cx="4254646" cy="2722167"/>
          </a:xfrm>
          <a:prstGeom prst="rect">
            <a:avLst/>
          </a:prstGeom>
        </p:spPr>
      </p:pic>
      <p:sp>
        <p:nvSpPr>
          <p:cNvPr id="22" name="Content Placeholder 2">
            <a:extLst>
              <a:ext uri="{FF2B5EF4-FFF2-40B4-BE49-F238E27FC236}">
                <a16:creationId xmlns:a16="http://schemas.microsoft.com/office/drawing/2014/main" id="{0A0E8846-7C2E-0793-C3D8-86819AD488F1}"/>
              </a:ext>
            </a:extLst>
          </p:cNvPr>
          <p:cNvSpPr txBox="1">
            <a:spLocks/>
          </p:cNvSpPr>
          <p:nvPr/>
        </p:nvSpPr>
        <p:spPr>
          <a:xfrm>
            <a:off x="9239249" y="3573237"/>
            <a:ext cx="2695575" cy="2437038"/>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Are launch sites in close proximity to railways? </a:t>
            </a:r>
            <a:r>
              <a:rPr lang="en-US" sz="1400" b="1" dirty="0">
                <a:solidFill>
                  <a:schemeClr val="accent3">
                    <a:lumMod val="25000"/>
                  </a:schemeClr>
                </a:solidFill>
                <a:latin typeface="Abadi" panose="020B0604020104020204" pitchFamily="34" charset="0"/>
              </a:rPr>
              <a:t>No</a:t>
            </a:r>
          </a:p>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Are launch sites in close proximity to highways? </a:t>
            </a:r>
            <a:r>
              <a:rPr lang="en-US" sz="1400" b="1" dirty="0">
                <a:solidFill>
                  <a:schemeClr val="accent3">
                    <a:lumMod val="25000"/>
                  </a:schemeClr>
                </a:solidFill>
                <a:latin typeface="Abadi" panose="020B0604020104020204" pitchFamily="34" charset="0"/>
              </a:rPr>
              <a:t>No</a:t>
            </a:r>
          </a:p>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Are launch sites in close proximity to coastline? </a:t>
            </a:r>
            <a:r>
              <a:rPr lang="en-US" sz="1400" b="1" dirty="0">
                <a:solidFill>
                  <a:schemeClr val="accent3">
                    <a:lumMod val="25000"/>
                  </a:schemeClr>
                </a:solidFill>
                <a:latin typeface="Abadi" panose="020B0604020104020204" pitchFamily="34" charset="0"/>
              </a:rPr>
              <a:t>Yes</a:t>
            </a:r>
          </a:p>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Do launch sites keep certain distance away from cities? </a:t>
            </a:r>
            <a:r>
              <a:rPr lang="en-US" sz="1400" b="1" dirty="0">
                <a:solidFill>
                  <a:schemeClr val="accent3">
                    <a:lumMod val="25000"/>
                  </a:schemeClr>
                </a:solidFill>
                <a:latin typeface="Abadi" panose="020B0604020104020204" pitchFamily="34" charset="0"/>
              </a:rPr>
              <a:t>Yes</a:t>
            </a:r>
          </a:p>
        </p:txBody>
      </p:sp>
      <p:sp>
        <p:nvSpPr>
          <p:cNvPr id="23" name="Content Placeholder 2">
            <a:extLst>
              <a:ext uri="{FF2B5EF4-FFF2-40B4-BE49-F238E27FC236}">
                <a16:creationId xmlns:a16="http://schemas.microsoft.com/office/drawing/2014/main" id="{18BDC473-8B6A-AC21-3915-0295DBBC8894}"/>
              </a:ext>
            </a:extLst>
          </p:cNvPr>
          <p:cNvSpPr txBox="1">
            <a:spLocks/>
          </p:cNvSpPr>
          <p:nvPr/>
        </p:nvSpPr>
        <p:spPr>
          <a:xfrm>
            <a:off x="770011" y="1414565"/>
            <a:ext cx="3778974"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Coast</a:t>
            </a:r>
          </a:p>
        </p:txBody>
      </p:sp>
      <p:sp>
        <p:nvSpPr>
          <p:cNvPr id="24" name="Content Placeholder 2">
            <a:extLst>
              <a:ext uri="{FF2B5EF4-FFF2-40B4-BE49-F238E27FC236}">
                <a16:creationId xmlns:a16="http://schemas.microsoft.com/office/drawing/2014/main" id="{7A52E5A9-5366-409C-F02D-070C7F6ED9C0}"/>
              </a:ext>
            </a:extLst>
          </p:cNvPr>
          <p:cNvSpPr txBox="1">
            <a:spLocks/>
          </p:cNvSpPr>
          <p:nvPr/>
        </p:nvSpPr>
        <p:spPr>
          <a:xfrm>
            <a:off x="5199136" y="1414565"/>
            <a:ext cx="6469864"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Closest City</a:t>
            </a:r>
          </a:p>
        </p:txBody>
      </p:sp>
      <p:sp>
        <p:nvSpPr>
          <p:cNvPr id="25" name="Content Placeholder 2">
            <a:extLst>
              <a:ext uri="{FF2B5EF4-FFF2-40B4-BE49-F238E27FC236}">
                <a16:creationId xmlns:a16="http://schemas.microsoft.com/office/drawing/2014/main" id="{E1CD84E3-EB62-B42C-E227-439B34ADA335}"/>
              </a:ext>
            </a:extLst>
          </p:cNvPr>
          <p:cNvSpPr txBox="1">
            <a:spLocks/>
          </p:cNvSpPr>
          <p:nvPr/>
        </p:nvSpPr>
        <p:spPr>
          <a:xfrm>
            <a:off x="770010" y="3567215"/>
            <a:ext cx="3782939"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Closest Highway</a:t>
            </a:r>
          </a:p>
        </p:txBody>
      </p:sp>
      <p:sp>
        <p:nvSpPr>
          <p:cNvPr id="26" name="Content Placeholder 2">
            <a:extLst>
              <a:ext uri="{FF2B5EF4-FFF2-40B4-BE49-F238E27FC236}">
                <a16:creationId xmlns:a16="http://schemas.microsoft.com/office/drawing/2014/main" id="{A9264D5E-FB85-AB00-318D-C5173D07B236}"/>
              </a:ext>
            </a:extLst>
          </p:cNvPr>
          <p:cNvSpPr txBox="1">
            <a:spLocks/>
          </p:cNvSpPr>
          <p:nvPr/>
        </p:nvSpPr>
        <p:spPr>
          <a:xfrm>
            <a:off x="4818135" y="3567215"/>
            <a:ext cx="4246637"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Closest Railway Station</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37C29E30-51C3-5B01-E4AB-F89A780B4272}"/>
              </a:ext>
            </a:extLst>
          </p:cNvPr>
          <p:cNvPicPr>
            <a:picLocks noChangeAspect="1"/>
          </p:cNvPicPr>
          <p:nvPr/>
        </p:nvPicPr>
        <p:blipFill rotWithShape="1">
          <a:blip r:embed="rId3"/>
          <a:srcRect l="20749" r="15689"/>
          <a:stretch/>
        </p:blipFill>
        <p:spPr>
          <a:xfrm>
            <a:off x="714375" y="1450458"/>
            <a:ext cx="2981325" cy="350903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20F6012-D281-5B07-2BC0-1E4683407EE6}"/>
              </a:ext>
            </a:extLst>
          </p:cNvPr>
          <p:cNvPicPr>
            <a:picLocks noChangeAspect="1"/>
          </p:cNvPicPr>
          <p:nvPr/>
        </p:nvPicPr>
        <p:blipFill>
          <a:blip r:embed="rId4"/>
          <a:stretch>
            <a:fillRect/>
          </a:stretch>
        </p:blipFill>
        <p:spPr>
          <a:xfrm>
            <a:off x="3908365" y="1448828"/>
            <a:ext cx="3834922" cy="3529719"/>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9F36F3E0-41A1-894C-8923-FD66799622DF}"/>
              </a:ext>
            </a:extLst>
          </p:cNvPr>
          <p:cNvPicPr>
            <a:picLocks noChangeAspect="1"/>
          </p:cNvPicPr>
          <p:nvPr/>
        </p:nvPicPr>
        <p:blipFill>
          <a:blip r:embed="rId5"/>
          <a:stretch>
            <a:fillRect/>
          </a:stretch>
        </p:blipFill>
        <p:spPr>
          <a:xfrm>
            <a:off x="8031551" y="1438275"/>
            <a:ext cx="3514047" cy="3540272"/>
          </a:xfrm>
          <a:prstGeom prst="rect">
            <a:avLst/>
          </a:prstGeom>
          <a:effectLst>
            <a:outerShdw blurRad="63500" sx="102000" sy="102000" algn="ctr" rotWithShape="0">
              <a:prstClr val="black">
                <a:alpha val="40000"/>
              </a:prstClr>
            </a:outerShdw>
          </a:effectLst>
        </p:spPr>
      </p:pic>
      <p:sp>
        <p:nvSpPr>
          <p:cNvPr id="14" name="Content Placeholder 2">
            <a:extLst>
              <a:ext uri="{FF2B5EF4-FFF2-40B4-BE49-F238E27FC236}">
                <a16:creationId xmlns:a16="http://schemas.microsoft.com/office/drawing/2014/main" id="{9E8F8A04-5B04-AE9B-0300-0193DA8D4697}"/>
              </a:ext>
            </a:extLst>
          </p:cNvPr>
          <p:cNvSpPr txBox="1">
            <a:spLocks/>
          </p:cNvSpPr>
          <p:nvPr/>
        </p:nvSpPr>
        <p:spPr>
          <a:xfrm>
            <a:off x="714374" y="5080049"/>
            <a:ext cx="2981325" cy="484413"/>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Florida Launch site</a:t>
            </a:r>
          </a:p>
        </p:txBody>
      </p:sp>
      <p:sp>
        <p:nvSpPr>
          <p:cNvPr id="15" name="Content Placeholder 2">
            <a:extLst>
              <a:ext uri="{FF2B5EF4-FFF2-40B4-BE49-F238E27FC236}">
                <a16:creationId xmlns:a16="http://schemas.microsoft.com/office/drawing/2014/main" id="{81B8F835-1B68-1537-B145-9606C3310D79}"/>
              </a:ext>
            </a:extLst>
          </p:cNvPr>
          <p:cNvSpPr txBox="1">
            <a:spLocks/>
          </p:cNvSpPr>
          <p:nvPr/>
        </p:nvSpPr>
        <p:spPr>
          <a:xfrm>
            <a:off x="3914774" y="5080049"/>
            <a:ext cx="3828513" cy="484413"/>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California Launch site</a:t>
            </a:r>
          </a:p>
        </p:txBody>
      </p:sp>
      <p:sp>
        <p:nvSpPr>
          <p:cNvPr id="16" name="Content Placeholder 2">
            <a:extLst>
              <a:ext uri="{FF2B5EF4-FFF2-40B4-BE49-F238E27FC236}">
                <a16:creationId xmlns:a16="http://schemas.microsoft.com/office/drawing/2014/main" id="{F9C6121E-68FF-08C7-BBBA-2F39192C8DD9}"/>
              </a:ext>
            </a:extLst>
          </p:cNvPr>
          <p:cNvSpPr txBox="1">
            <a:spLocks/>
          </p:cNvSpPr>
          <p:nvPr/>
        </p:nvSpPr>
        <p:spPr>
          <a:xfrm>
            <a:off x="714374" y="5994449"/>
            <a:ext cx="9734551" cy="484413"/>
          </a:xfrm>
          <a:prstGeom prst="rect">
            <a:avLst/>
          </a:prstGeom>
          <a:solidFill>
            <a:schemeClr val="bg1">
              <a:lumMod val="95000"/>
            </a:schemeClr>
          </a:solidFill>
          <a:ln>
            <a:solidFill>
              <a:schemeClr val="tx1"/>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b="1" dirty="0">
                <a:solidFill>
                  <a:srgbClr val="00B050"/>
                </a:solidFill>
                <a:latin typeface="Abadi" panose="020B0604020104020204" pitchFamily="34" charset="0"/>
              </a:rPr>
              <a:t>Green</a:t>
            </a:r>
            <a:r>
              <a:rPr lang="en-US" sz="1800" dirty="0">
                <a:solidFill>
                  <a:schemeClr val="tx1"/>
                </a:solidFill>
                <a:latin typeface="Abadi" panose="020B0604020104020204" pitchFamily="34" charset="0"/>
              </a:rPr>
              <a:t> Markers show successful launches &amp; </a:t>
            </a:r>
            <a:r>
              <a:rPr lang="en-US" sz="1800" b="1" dirty="0">
                <a:solidFill>
                  <a:srgbClr val="ED0000"/>
                </a:solidFill>
                <a:latin typeface="Abadi" panose="020B0604020104020204" pitchFamily="34" charset="0"/>
              </a:rPr>
              <a:t>Red</a:t>
            </a:r>
            <a:r>
              <a:rPr lang="en-US" sz="1800" dirty="0">
                <a:solidFill>
                  <a:schemeClr val="tx1"/>
                </a:solidFill>
                <a:latin typeface="Abadi" panose="020B0604020104020204" pitchFamily="34" charset="0"/>
              </a:rPr>
              <a:t> Markers show Failures </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percentage by each sites</a:t>
            </a:r>
          </a:p>
        </p:txBody>
      </p:sp>
      <p:grpSp>
        <p:nvGrpSpPr>
          <p:cNvPr id="9" name="Group 8">
            <a:extLst>
              <a:ext uri="{FF2B5EF4-FFF2-40B4-BE49-F238E27FC236}">
                <a16:creationId xmlns:a16="http://schemas.microsoft.com/office/drawing/2014/main" id="{B422ED82-528B-2D60-387A-CDD1871479E5}"/>
              </a:ext>
            </a:extLst>
          </p:cNvPr>
          <p:cNvGrpSpPr/>
          <p:nvPr/>
        </p:nvGrpSpPr>
        <p:grpSpPr>
          <a:xfrm>
            <a:off x="761544" y="2047875"/>
            <a:ext cx="8125281" cy="4121367"/>
            <a:chOff x="799644" y="2085975"/>
            <a:chExt cx="8534856" cy="4121367"/>
          </a:xfrm>
        </p:grpSpPr>
        <p:pic>
          <p:nvPicPr>
            <p:cNvPr id="6" name="Content Placeholder 3">
              <a:extLst>
                <a:ext uri="{FF2B5EF4-FFF2-40B4-BE49-F238E27FC236}">
                  <a16:creationId xmlns:a16="http://schemas.microsoft.com/office/drawing/2014/main" id="{86A56E63-0E1E-6697-8028-DD4087B3FA95}"/>
                </a:ext>
              </a:extLst>
            </p:cNvPr>
            <p:cNvPicPr>
              <a:picLocks noChangeAspect="1"/>
            </p:cNvPicPr>
            <p:nvPr/>
          </p:nvPicPr>
          <p:blipFill rotWithShape="1">
            <a:blip r:embed="rId3"/>
            <a:srcRect t="13636" r="20145"/>
            <a:stretch/>
          </p:blipFill>
          <p:spPr>
            <a:xfrm>
              <a:off x="799644" y="2085975"/>
              <a:ext cx="8534856" cy="4121367"/>
            </a:xfrm>
            <a:prstGeom prst="rect">
              <a:avLst/>
            </a:prstGeom>
          </p:spPr>
        </p:pic>
        <p:sp>
          <p:nvSpPr>
            <p:cNvPr id="7" name="Rectangle 6">
              <a:extLst>
                <a:ext uri="{FF2B5EF4-FFF2-40B4-BE49-F238E27FC236}">
                  <a16:creationId xmlns:a16="http://schemas.microsoft.com/office/drawing/2014/main" id="{0ED001D4-8804-FD06-9400-2AD5DC6885EC}"/>
                </a:ext>
              </a:extLst>
            </p:cNvPr>
            <p:cNvSpPr/>
            <p:nvPr/>
          </p:nvSpPr>
          <p:spPr>
            <a:xfrm>
              <a:off x="7248525" y="4991100"/>
              <a:ext cx="2085975" cy="819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Content Placeholder 2">
            <a:extLst>
              <a:ext uri="{FF2B5EF4-FFF2-40B4-BE49-F238E27FC236}">
                <a16:creationId xmlns:a16="http://schemas.microsoft.com/office/drawing/2014/main" id="{DD325A7A-FDF4-64BE-E6C1-D883A597FF06}"/>
              </a:ext>
            </a:extLst>
          </p:cNvPr>
          <p:cNvSpPr txBox="1">
            <a:spLocks/>
          </p:cNvSpPr>
          <p:nvPr/>
        </p:nvSpPr>
        <p:spPr>
          <a:xfrm>
            <a:off x="770010" y="1414565"/>
            <a:ext cx="8125281"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b="1" dirty="0">
                <a:solidFill>
                  <a:schemeClr val="bg1"/>
                </a:solidFill>
                <a:latin typeface="Abadi" panose="020B0604020104020204" pitchFamily="34" charset="0"/>
              </a:rPr>
              <a:t>Total Success Launches by All sites</a:t>
            </a:r>
          </a:p>
        </p:txBody>
      </p:sp>
      <p:sp>
        <p:nvSpPr>
          <p:cNvPr id="13" name="Content Placeholder 2">
            <a:extLst>
              <a:ext uri="{FF2B5EF4-FFF2-40B4-BE49-F238E27FC236}">
                <a16:creationId xmlns:a16="http://schemas.microsoft.com/office/drawing/2014/main" id="{D5BEC3AF-666F-78A0-F1F7-3D1B1C325E58}"/>
              </a:ext>
            </a:extLst>
          </p:cNvPr>
          <p:cNvSpPr txBox="1">
            <a:spLocks/>
          </p:cNvSpPr>
          <p:nvPr/>
        </p:nvSpPr>
        <p:spPr>
          <a:xfrm>
            <a:off x="9029699" y="3818984"/>
            <a:ext cx="2428273" cy="1572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50000"/>
              </a:lnSpc>
              <a:spcAft>
                <a:spcPts val="500"/>
              </a:spcAft>
              <a:buClr>
                <a:schemeClr val="tx1"/>
              </a:buClr>
              <a:buNone/>
            </a:pPr>
            <a:r>
              <a:rPr lang="en-US" sz="1600" dirty="0">
                <a:solidFill>
                  <a:schemeClr val="accent3">
                    <a:lumMod val="25000"/>
                  </a:schemeClr>
                </a:solidFill>
                <a:latin typeface="Abadi" panose="020B0604020104020204" pitchFamily="34" charset="0"/>
              </a:rPr>
              <a:t>We can see that </a:t>
            </a:r>
            <a:br>
              <a:rPr lang="en-US" sz="1600" dirty="0">
                <a:solidFill>
                  <a:schemeClr val="accent3">
                    <a:lumMod val="25000"/>
                  </a:schemeClr>
                </a:solidFill>
                <a:latin typeface="Abadi" panose="020B0604020104020204" pitchFamily="34" charset="0"/>
              </a:rPr>
            </a:br>
            <a:r>
              <a:rPr lang="en-US" sz="1600" b="1" dirty="0">
                <a:solidFill>
                  <a:srgbClr val="636EFA"/>
                </a:solidFill>
                <a:latin typeface="Abadi" panose="020B0604020104020204" pitchFamily="34" charset="0"/>
              </a:rPr>
              <a:t>KSC LC-39A </a:t>
            </a:r>
            <a:r>
              <a:rPr lang="en-US" sz="1600" dirty="0">
                <a:solidFill>
                  <a:schemeClr val="accent3">
                    <a:lumMod val="25000"/>
                  </a:schemeClr>
                </a:solidFill>
                <a:latin typeface="Abadi" panose="020B0604020104020204" pitchFamily="34" charset="0"/>
              </a:rPr>
              <a:t>had the most successful launches from all the sites</a:t>
            </a:r>
          </a:p>
        </p:txBody>
      </p:sp>
      <p:sp>
        <p:nvSpPr>
          <p:cNvPr id="14" name="Freeform: Shape 13">
            <a:extLst>
              <a:ext uri="{FF2B5EF4-FFF2-40B4-BE49-F238E27FC236}">
                <a16:creationId xmlns:a16="http://schemas.microsoft.com/office/drawing/2014/main" id="{84BCB12A-0E64-816E-F529-FF7FC97C4A0B}"/>
              </a:ext>
            </a:extLst>
          </p:cNvPr>
          <p:cNvSpPr/>
          <p:nvPr/>
        </p:nvSpPr>
        <p:spPr>
          <a:xfrm>
            <a:off x="5153025" y="4067175"/>
            <a:ext cx="3867150" cy="476250"/>
          </a:xfrm>
          <a:custGeom>
            <a:avLst/>
            <a:gdLst>
              <a:gd name="connsiteX0" fmla="*/ 0 w 3867150"/>
              <a:gd name="connsiteY0" fmla="*/ 0 h 476250"/>
              <a:gd name="connsiteX1" fmla="*/ 0 w 3867150"/>
              <a:gd name="connsiteY1" fmla="*/ 476250 h 476250"/>
              <a:gd name="connsiteX2" fmla="*/ 3867150 w 3867150"/>
              <a:gd name="connsiteY2" fmla="*/ 476250 h 476250"/>
            </a:gdLst>
            <a:ahLst/>
            <a:cxnLst>
              <a:cxn ang="0">
                <a:pos x="connsiteX0" y="connsiteY0"/>
              </a:cxn>
              <a:cxn ang="0">
                <a:pos x="connsiteX1" y="connsiteY1"/>
              </a:cxn>
              <a:cxn ang="0">
                <a:pos x="connsiteX2" y="connsiteY2"/>
              </a:cxn>
            </a:cxnLst>
            <a:rect l="l" t="t" r="r" b="b"/>
            <a:pathLst>
              <a:path w="3867150" h="476250">
                <a:moveTo>
                  <a:pt x="0" y="0"/>
                </a:moveTo>
                <a:lnTo>
                  <a:pt x="0" y="476250"/>
                </a:lnTo>
                <a:lnTo>
                  <a:pt x="3867150" y="476250"/>
                </a:lnTo>
              </a:path>
            </a:pathLst>
          </a:custGeom>
          <a:noFill/>
          <a:ln w="19050">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2C6D2F-D81C-1809-9618-75ED04B8FC4A}"/>
              </a:ext>
            </a:extLst>
          </p:cNvPr>
          <p:cNvSpPr/>
          <p:nvPr/>
        </p:nvSpPr>
        <p:spPr>
          <a:xfrm>
            <a:off x="895350" y="1767662"/>
            <a:ext cx="10500931" cy="231856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Rectangle: Top Corners Rounded 2">
            <a:extLst>
              <a:ext uri="{FF2B5EF4-FFF2-40B4-BE49-F238E27FC236}">
                <a16:creationId xmlns:a16="http://schemas.microsoft.com/office/drawing/2014/main" id="{8031B34C-3048-6271-9EB8-73F9B60A43F5}"/>
              </a:ext>
            </a:extLst>
          </p:cNvPr>
          <p:cNvSpPr/>
          <p:nvPr/>
        </p:nvSpPr>
        <p:spPr>
          <a:xfrm>
            <a:off x="895350" y="147637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1800" b="1" dirty="0">
                <a:solidFill>
                  <a:schemeClr val="bg1"/>
                </a:solidFill>
                <a:latin typeface="Abadi" panose="020B0604020104020204" pitchFamily="34" charset="0"/>
              </a:rPr>
              <a:t>Project background and context</a:t>
            </a:r>
          </a:p>
        </p:txBody>
      </p:sp>
      <p:sp>
        <p:nvSpPr>
          <p:cNvPr id="7" name="TextBox 6">
            <a:extLst>
              <a:ext uri="{FF2B5EF4-FFF2-40B4-BE49-F238E27FC236}">
                <a16:creationId xmlns:a16="http://schemas.microsoft.com/office/drawing/2014/main" id="{B23FBC72-E2DD-8D6E-3B49-CB2D0EE5BCF0}"/>
              </a:ext>
            </a:extLst>
          </p:cNvPr>
          <p:cNvSpPr txBox="1"/>
          <p:nvPr/>
        </p:nvSpPr>
        <p:spPr>
          <a:xfrm>
            <a:off x="933450" y="1960513"/>
            <a:ext cx="10267950" cy="1923604"/>
          </a:xfrm>
          <a:prstGeom prst="rect">
            <a:avLst/>
          </a:prstGeom>
          <a:noFill/>
        </p:spPr>
        <p:txBody>
          <a:bodyPr wrap="square">
            <a:spAutoFit/>
          </a:bodyPr>
          <a:lstStyle/>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SpaceX advertises Falcon 9 rocket launches for $62 million each on its website. </a:t>
            </a:r>
          </a:p>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Other providers charge around $165 million for each launch. SpaceX saves money because it can reuse the first stage of the rocket. </a:t>
            </a:r>
          </a:p>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If we know whether the first stage will land successfully, we can figure out the cost of a launch. This information can help another company compete with SpaceX for a rocket launch contract. </a:t>
            </a:r>
          </a:p>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The goal of this project is to create a machine learning system to predict if the first stage will land successfully.</a:t>
            </a:r>
          </a:p>
        </p:txBody>
      </p:sp>
      <p:sp>
        <p:nvSpPr>
          <p:cNvPr id="10" name="Rectangle 9">
            <a:extLst>
              <a:ext uri="{FF2B5EF4-FFF2-40B4-BE49-F238E27FC236}">
                <a16:creationId xmlns:a16="http://schemas.microsoft.com/office/drawing/2014/main" id="{ABA84FFE-A7CF-A40C-70E7-1B21109A4437}"/>
              </a:ext>
            </a:extLst>
          </p:cNvPr>
          <p:cNvSpPr/>
          <p:nvPr/>
        </p:nvSpPr>
        <p:spPr>
          <a:xfrm>
            <a:off x="895350" y="4606113"/>
            <a:ext cx="10500931" cy="143273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Rounded 10">
            <a:extLst>
              <a:ext uri="{FF2B5EF4-FFF2-40B4-BE49-F238E27FC236}">
                <a16:creationId xmlns:a16="http://schemas.microsoft.com/office/drawing/2014/main" id="{0E80782B-31B5-D29A-08CF-178D3F0183A4}"/>
              </a:ext>
            </a:extLst>
          </p:cNvPr>
          <p:cNvSpPr/>
          <p:nvPr/>
        </p:nvSpPr>
        <p:spPr>
          <a:xfrm>
            <a:off x="857251" y="431482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1800" b="1" dirty="0">
                <a:solidFill>
                  <a:schemeClr val="bg1"/>
                </a:solidFill>
                <a:latin typeface="Abadi" panose="020B0604020104020204" pitchFamily="34" charset="0"/>
              </a:rPr>
              <a:t>Problems you want to find answers</a:t>
            </a:r>
          </a:p>
        </p:txBody>
      </p:sp>
      <p:sp>
        <p:nvSpPr>
          <p:cNvPr id="12" name="TextBox 11">
            <a:extLst>
              <a:ext uri="{FF2B5EF4-FFF2-40B4-BE49-F238E27FC236}">
                <a16:creationId xmlns:a16="http://schemas.microsoft.com/office/drawing/2014/main" id="{0ABEDC39-5384-9AEA-5641-67CB8B57A7B7}"/>
              </a:ext>
            </a:extLst>
          </p:cNvPr>
          <p:cNvSpPr txBox="1"/>
          <p:nvPr/>
        </p:nvSpPr>
        <p:spPr>
          <a:xfrm>
            <a:off x="933450" y="4798963"/>
            <a:ext cx="10267950" cy="1097736"/>
          </a:xfrm>
          <a:prstGeom prst="rect">
            <a:avLst/>
          </a:prstGeom>
          <a:noFill/>
        </p:spPr>
        <p:txBody>
          <a:bodyPr wrap="square">
            <a:spAutoFit/>
          </a:bodyPr>
          <a:lstStyle/>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Identifying all factors that influence the landing outcome.</a:t>
            </a:r>
          </a:p>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The relationship between each variables and how it is affecting the outcome.</a:t>
            </a:r>
          </a:p>
          <a:p>
            <a:pPr marL="285750" lvl="1" indent="-285750" algn="just">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The best condition needed to increase the probability of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launch-success ratio: KSC LC-39A</a:t>
            </a:r>
          </a:p>
        </p:txBody>
      </p:sp>
      <p:pic>
        <p:nvPicPr>
          <p:cNvPr id="9" name="Content Placeholder 3">
            <a:extLst>
              <a:ext uri="{FF2B5EF4-FFF2-40B4-BE49-F238E27FC236}">
                <a16:creationId xmlns:a16="http://schemas.microsoft.com/office/drawing/2014/main" id="{52469BDD-F427-C7AF-70CF-56E709F487D9}"/>
              </a:ext>
            </a:extLst>
          </p:cNvPr>
          <p:cNvPicPr>
            <a:picLocks noChangeAspect="1"/>
          </p:cNvPicPr>
          <p:nvPr/>
        </p:nvPicPr>
        <p:blipFill rotWithShape="1">
          <a:blip r:embed="rId3"/>
          <a:srcRect l="21232" b="10017"/>
          <a:stretch/>
        </p:blipFill>
        <p:spPr>
          <a:xfrm>
            <a:off x="781316" y="1923704"/>
            <a:ext cx="6952983" cy="4527520"/>
          </a:xfrm>
          <a:prstGeom prst="rect">
            <a:avLst/>
          </a:prstGeom>
        </p:spPr>
      </p:pic>
      <p:sp>
        <p:nvSpPr>
          <p:cNvPr id="12" name="Content Placeholder 2">
            <a:extLst>
              <a:ext uri="{FF2B5EF4-FFF2-40B4-BE49-F238E27FC236}">
                <a16:creationId xmlns:a16="http://schemas.microsoft.com/office/drawing/2014/main" id="{96124271-793F-DCC6-2A75-56073711BBF5}"/>
              </a:ext>
            </a:extLst>
          </p:cNvPr>
          <p:cNvSpPr txBox="1">
            <a:spLocks/>
          </p:cNvSpPr>
          <p:nvPr/>
        </p:nvSpPr>
        <p:spPr>
          <a:xfrm>
            <a:off x="8229600" y="3323684"/>
            <a:ext cx="2933097" cy="1572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50000"/>
              </a:lnSpc>
              <a:spcAft>
                <a:spcPts val="500"/>
              </a:spcAft>
              <a:buClr>
                <a:schemeClr val="tx1"/>
              </a:buClr>
              <a:buNone/>
            </a:pPr>
            <a:r>
              <a:rPr lang="en-US" sz="1600" dirty="0">
                <a:solidFill>
                  <a:schemeClr val="accent3">
                    <a:lumMod val="25000"/>
                  </a:schemeClr>
                </a:solidFill>
                <a:latin typeface="Abadi" panose="020B0604020104020204" pitchFamily="34" charset="0"/>
              </a:rPr>
              <a:t>KSC LC-39A achieved a </a:t>
            </a:r>
            <a:r>
              <a:rPr lang="en-US" sz="2000" b="1" dirty="0">
                <a:solidFill>
                  <a:srgbClr val="636EFA"/>
                </a:solidFill>
                <a:latin typeface="Abadi" panose="020B0604020104020204" pitchFamily="34" charset="0"/>
              </a:rPr>
              <a:t>76.9% </a:t>
            </a:r>
            <a:r>
              <a:rPr lang="en-US" sz="1600" dirty="0">
                <a:solidFill>
                  <a:schemeClr val="accent3">
                    <a:lumMod val="25000"/>
                  </a:schemeClr>
                </a:solidFill>
                <a:latin typeface="Abadi" panose="020B0604020104020204" pitchFamily="34" charset="0"/>
              </a:rPr>
              <a:t>success rate while getting a </a:t>
            </a:r>
            <a:r>
              <a:rPr lang="en-US" sz="2000" b="1" dirty="0">
                <a:solidFill>
                  <a:srgbClr val="EF553B"/>
                </a:solidFill>
                <a:latin typeface="Abadi" panose="020B0604020104020204" pitchFamily="34" charset="0"/>
              </a:rPr>
              <a:t>23.1%</a:t>
            </a:r>
            <a:r>
              <a:rPr lang="en-US" sz="1600" dirty="0">
                <a:solidFill>
                  <a:schemeClr val="accent3">
                    <a:lumMod val="25000"/>
                  </a:schemeClr>
                </a:solidFill>
                <a:latin typeface="Abadi" panose="020B0604020104020204" pitchFamily="34" charset="0"/>
              </a:rPr>
              <a:t> failure rate</a:t>
            </a:r>
          </a:p>
        </p:txBody>
      </p:sp>
      <p:sp>
        <p:nvSpPr>
          <p:cNvPr id="13" name="Content Placeholder 2">
            <a:extLst>
              <a:ext uri="{FF2B5EF4-FFF2-40B4-BE49-F238E27FC236}">
                <a16:creationId xmlns:a16="http://schemas.microsoft.com/office/drawing/2014/main" id="{E2B51BD3-9EFC-5A40-F0F7-61C5A34469AB}"/>
              </a:ext>
            </a:extLst>
          </p:cNvPr>
          <p:cNvSpPr txBox="1">
            <a:spLocks/>
          </p:cNvSpPr>
          <p:nvPr/>
        </p:nvSpPr>
        <p:spPr>
          <a:xfrm>
            <a:off x="770010" y="1414565"/>
            <a:ext cx="6952983"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b="1" dirty="0">
                <a:solidFill>
                  <a:schemeClr val="bg1"/>
                </a:solidFill>
                <a:latin typeface="Abadi" panose="020B0604020104020204" pitchFamily="34" charset="0"/>
              </a:rPr>
              <a:t>Highest launch-success ratio</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8" name="Content Placeholder 3" descr="Graphical user interface, application&#10;&#10;Description automatically generated">
            <a:extLst>
              <a:ext uri="{FF2B5EF4-FFF2-40B4-BE49-F238E27FC236}">
                <a16:creationId xmlns:a16="http://schemas.microsoft.com/office/drawing/2014/main" id="{B90B29D7-92C0-A113-036F-61AB75505641}"/>
              </a:ext>
            </a:extLst>
          </p:cNvPr>
          <p:cNvPicPr>
            <a:picLocks noChangeAspect="1"/>
          </p:cNvPicPr>
          <p:nvPr/>
        </p:nvPicPr>
        <p:blipFill rotWithShape="1">
          <a:blip r:embed="rId3"/>
          <a:srcRect t="7127" b="21312"/>
          <a:stretch/>
        </p:blipFill>
        <p:spPr>
          <a:xfrm>
            <a:off x="727104" y="1884437"/>
            <a:ext cx="10515599" cy="2709017"/>
          </a:xfrm>
          <a:prstGeom prst="rect">
            <a:avLst/>
          </a:prstGeom>
        </p:spPr>
      </p:pic>
      <p:sp>
        <p:nvSpPr>
          <p:cNvPr id="13" name="Content Placeholder 2">
            <a:extLst>
              <a:ext uri="{FF2B5EF4-FFF2-40B4-BE49-F238E27FC236}">
                <a16:creationId xmlns:a16="http://schemas.microsoft.com/office/drawing/2014/main" id="{AAFE0DAE-5C6D-9A11-A4B7-CE96467A8386}"/>
              </a:ext>
            </a:extLst>
          </p:cNvPr>
          <p:cNvSpPr txBox="1">
            <a:spLocks/>
          </p:cNvSpPr>
          <p:nvPr/>
        </p:nvSpPr>
        <p:spPr>
          <a:xfrm>
            <a:off x="727104" y="4971509"/>
            <a:ext cx="10435593" cy="533941"/>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tx1"/>
              </a:buClr>
              <a:buNone/>
            </a:pPr>
            <a:r>
              <a:rPr lang="en-US" sz="1600" b="1" dirty="0">
                <a:solidFill>
                  <a:schemeClr val="accent3">
                    <a:lumMod val="25000"/>
                  </a:schemeClr>
                </a:solidFill>
                <a:latin typeface="Abadi" panose="020B0604020104020204" pitchFamily="34" charset="0"/>
              </a:rPr>
              <a:t>We can see that all the success rate for low weighted payload is higher than heavy weighted payload</a:t>
            </a:r>
          </a:p>
        </p:txBody>
      </p:sp>
      <p:sp>
        <p:nvSpPr>
          <p:cNvPr id="14" name="Content Placeholder 2">
            <a:extLst>
              <a:ext uri="{FF2B5EF4-FFF2-40B4-BE49-F238E27FC236}">
                <a16:creationId xmlns:a16="http://schemas.microsoft.com/office/drawing/2014/main" id="{AE067C47-2DC7-814F-218F-DC1B86572787}"/>
              </a:ext>
            </a:extLst>
          </p:cNvPr>
          <p:cNvSpPr txBox="1">
            <a:spLocks/>
          </p:cNvSpPr>
          <p:nvPr/>
        </p:nvSpPr>
        <p:spPr>
          <a:xfrm>
            <a:off x="741436" y="1452665"/>
            <a:ext cx="4964040"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600" b="1" dirty="0">
                <a:solidFill>
                  <a:schemeClr val="bg1"/>
                </a:solidFill>
                <a:latin typeface="Abadi" panose="020B0604020104020204" pitchFamily="34" charset="0"/>
              </a:rPr>
              <a:t>Low Weighted Payload 0kg – 4000kg</a:t>
            </a:r>
          </a:p>
        </p:txBody>
      </p:sp>
      <p:sp>
        <p:nvSpPr>
          <p:cNvPr id="15" name="Content Placeholder 2">
            <a:extLst>
              <a:ext uri="{FF2B5EF4-FFF2-40B4-BE49-F238E27FC236}">
                <a16:creationId xmlns:a16="http://schemas.microsoft.com/office/drawing/2014/main" id="{3A820D92-E716-4D42-C33A-36B0430A5E09}"/>
              </a:ext>
            </a:extLst>
          </p:cNvPr>
          <p:cNvSpPr txBox="1">
            <a:spLocks/>
          </p:cNvSpPr>
          <p:nvPr/>
        </p:nvSpPr>
        <p:spPr>
          <a:xfrm>
            <a:off x="5865885" y="1452665"/>
            <a:ext cx="5376817"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600" b="1" dirty="0">
                <a:solidFill>
                  <a:schemeClr val="bg1"/>
                </a:solidFill>
                <a:latin typeface="Abadi" panose="020B0604020104020204" pitchFamily="34" charset="0"/>
              </a:rPr>
              <a:t>Heavy Weighted Payload 4000kg – 1000kg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62BDA5-9205-CED2-5F30-B6F23C2677F2}"/>
              </a:ext>
            </a:extLst>
          </p:cNvPr>
          <p:cNvPicPr>
            <a:picLocks noChangeAspect="1"/>
          </p:cNvPicPr>
          <p:nvPr/>
        </p:nvPicPr>
        <p:blipFill rotWithShape="1">
          <a:blip r:embed="rId3"/>
          <a:srcRect r="2923"/>
          <a:stretch/>
        </p:blipFill>
        <p:spPr>
          <a:xfrm>
            <a:off x="757313" y="1519025"/>
            <a:ext cx="10805434" cy="2824761"/>
          </a:xfrm>
          <a:prstGeom prst="rect">
            <a:avLst/>
          </a:prstGeom>
          <a:effectLst>
            <a:outerShdw blurRad="63500" sx="102000" sy="102000" algn="ctr" rotWithShape="0">
              <a:prstClr val="black">
                <a:alpha val="40000"/>
              </a:prstClr>
            </a:outerShdw>
          </a:effectLst>
        </p:spPr>
      </p:pic>
      <p:sp>
        <p:nvSpPr>
          <p:cNvPr id="8" name="Content Placeholder 2">
            <a:extLst>
              <a:ext uri="{FF2B5EF4-FFF2-40B4-BE49-F238E27FC236}">
                <a16:creationId xmlns:a16="http://schemas.microsoft.com/office/drawing/2014/main" id="{2D450D2C-0A10-FD78-47E6-D5AD5A57D695}"/>
              </a:ext>
            </a:extLst>
          </p:cNvPr>
          <p:cNvSpPr txBox="1">
            <a:spLocks/>
          </p:cNvSpPr>
          <p:nvPr/>
        </p:nvSpPr>
        <p:spPr>
          <a:xfrm>
            <a:off x="727104" y="4561934"/>
            <a:ext cx="10835643" cy="810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As we can see, by using the code as above: we could identify that the best algorithm to be the Tree Algorithm which have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074" name="Picture 2">
            <a:extLst>
              <a:ext uri="{FF2B5EF4-FFF2-40B4-BE49-F238E27FC236}">
                <a16:creationId xmlns:a16="http://schemas.microsoft.com/office/drawing/2014/main" id="{924545AC-0537-611A-52A5-B14B22728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443039"/>
            <a:ext cx="4533900" cy="389231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4D4C59-1E2F-C4F1-1F08-F73A282A385A}"/>
              </a:ext>
            </a:extLst>
          </p:cNvPr>
          <p:cNvPicPr>
            <a:picLocks noChangeAspect="1"/>
          </p:cNvPicPr>
          <p:nvPr/>
        </p:nvPicPr>
        <p:blipFill>
          <a:blip r:embed="rId4"/>
          <a:stretch>
            <a:fillRect/>
          </a:stretch>
        </p:blipFill>
        <p:spPr>
          <a:xfrm>
            <a:off x="6010275" y="1554394"/>
            <a:ext cx="4406989" cy="3779605"/>
          </a:xfrm>
          <a:prstGeom prst="rect">
            <a:avLst/>
          </a:prstGeom>
          <a:effectLst>
            <a:outerShdw blurRad="63500" sx="102000" sy="102000" algn="ctr" rotWithShape="0">
              <a:prstClr val="black">
                <a:alpha val="40000"/>
              </a:prstClr>
            </a:outerShdw>
          </a:effectLst>
        </p:spPr>
      </p:pic>
      <p:sp>
        <p:nvSpPr>
          <p:cNvPr id="8" name="Content Placeholder 2">
            <a:extLst>
              <a:ext uri="{FF2B5EF4-FFF2-40B4-BE49-F238E27FC236}">
                <a16:creationId xmlns:a16="http://schemas.microsoft.com/office/drawing/2014/main" id="{CDF92E36-D38A-BE0F-5238-1FD0BDB1DA4E}"/>
              </a:ext>
            </a:extLst>
          </p:cNvPr>
          <p:cNvSpPr txBox="1">
            <a:spLocks/>
          </p:cNvSpPr>
          <p:nvPr/>
        </p:nvSpPr>
        <p:spPr>
          <a:xfrm>
            <a:off x="727105" y="5562059"/>
            <a:ext cx="9690160" cy="810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grpSp>
        <p:nvGrpSpPr>
          <p:cNvPr id="8" name="Group 7">
            <a:extLst>
              <a:ext uri="{FF2B5EF4-FFF2-40B4-BE49-F238E27FC236}">
                <a16:creationId xmlns:a16="http://schemas.microsoft.com/office/drawing/2014/main" id="{A9F6666B-506E-D7AA-A25B-4C8E9EC6CF1B}"/>
              </a:ext>
            </a:extLst>
          </p:cNvPr>
          <p:cNvGrpSpPr/>
          <p:nvPr/>
        </p:nvGrpSpPr>
        <p:grpSpPr>
          <a:xfrm>
            <a:off x="819149" y="1517563"/>
            <a:ext cx="10582275" cy="669559"/>
            <a:chOff x="819149" y="1561559"/>
            <a:chExt cx="10582275" cy="810166"/>
          </a:xfrm>
        </p:grpSpPr>
        <p:sp>
          <p:nvSpPr>
            <p:cNvPr id="2" name="Content Placeholder 2">
              <a:extLst>
                <a:ext uri="{FF2B5EF4-FFF2-40B4-BE49-F238E27FC236}">
                  <a16:creationId xmlns:a16="http://schemas.microsoft.com/office/drawing/2014/main" id="{21802420-FBCC-29C2-C9E3-B7697F47BBA0}"/>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Starting from the year 2013, the success rate for SpaceX launches is increased, directly proportional time in years to 2020, which it will eventually perfect the launches in the future.</a:t>
              </a:r>
            </a:p>
          </p:txBody>
        </p:sp>
        <p:sp>
          <p:nvSpPr>
            <p:cNvPr id="7" name="Content Placeholder 2">
              <a:extLst>
                <a:ext uri="{FF2B5EF4-FFF2-40B4-BE49-F238E27FC236}">
                  <a16:creationId xmlns:a16="http://schemas.microsoft.com/office/drawing/2014/main" id="{53321953-749E-E55A-7D1E-92953C21E2D7}"/>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0" name="Group 9">
            <a:extLst>
              <a:ext uri="{FF2B5EF4-FFF2-40B4-BE49-F238E27FC236}">
                <a16:creationId xmlns:a16="http://schemas.microsoft.com/office/drawing/2014/main" id="{6AB4CB3E-0C75-C6E9-8FA6-DDF392AE90F2}"/>
              </a:ext>
            </a:extLst>
          </p:cNvPr>
          <p:cNvGrpSpPr/>
          <p:nvPr/>
        </p:nvGrpSpPr>
        <p:grpSpPr>
          <a:xfrm>
            <a:off x="819149" y="2281468"/>
            <a:ext cx="10582275" cy="669559"/>
            <a:chOff x="819149" y="1561559"/>
            <a:chExt cx="10582275" cy="810166"/>
          </a:xfrm>
        </p:grpSpPr>
        <p:sp>
          <p:nvSpPr>
            <p:cNvPr id="11" name="Content Placeholder 2">
              <a:extLst>
                <a:ext uri="{FF2B5EF4-FFF2-40B4-BE49-F238E27FC236}">
                  <a16:creationId xmlns:a16="http://schemas.microsoft.com/office/drawing/2014/main" id="{FEC17C65-D4AD-4C88-0D7D-0BF8EB28D6F4}"/>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KSC LC-39A have the most successful launches of any sites; 76.9%</a:t>
              </a:r>
            </a:p>
          </p:txBody>
        </p:sp>
        <p:sp>
          <p:nvSpPr>
            <p:cNvPr id="12" name="Content Placeholder 2">
              <a:extLst>
                <a:ext uri="{FF2B5EF4-FFF2-40B4-BE49-F238E27FC236}">
                  <a16:creationId xmlns:a16="http://schemas.microsoft.com/office/drawing/2014/main" id="{6C43E3B1-F481-557E-6CCC-38A1A2D187B2}"/>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3" name="Group 12">
            <a:extLst>
              <a:ext uri="{FF2B5EF4-FFF2-40B4-BE49-F238E27FC236}">
                <a16:creationId xmlns:a16="http://schemas.microsoft.com/office/drawing/2014/main" id="{085D2B2C-08BD-6CBB-F28F-294EED5D6A25}"/>
              </a:ext>
            </a:extLst>
          </p:cNvPr>
          <p:cNvGrpSpPr/>
          <p:nvPr/>
        </p:nvGrpSpPr>
        <p:grpSpPr>
          <a:xfrm>
            <a:off x="819149" y="3045373"/>
            <a:ext cx="10582275" cy="669559"/>
            <a:chOff x="819149" y="1561559"/>
            <a:chExt cx="10582275" cy="810166"/>
          </a:xfrm>
        </p:grpSpPr>
        <p:sp>
          <p:nvSpPr>
            <p:cNvPr id="14" name="Content Placeholder 2">
              <a:extLst>
                <a:ext uri="{FF2B5EF4-FFF2-40B4-BE49-F238E27FC236}">
                  <a16:creationId xmlns:a16="http://schemas.microsoft.com/office/drawing/2014/main" id="{DDC3B05A-E814-9655-3516-FB35713554E4}"/>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Orbits ES-L1, GEO, HEO, SSO, VLEO had the most success rate</a:t>
              </a:r>
            </a:p>
          </p:txBody>
        </p:sp>
        <p:sp>
          <p:nvSpPr>
            <p:cNvPr id="15" name="Content Placeholder 2">
              <a:extLst>
                <a:ext uri="{FF2B5EF4-FFF2-40B4-BE49-F238E27FC236}">
                  <a16:creationId xmlns:a16="http://schemas.microsoft.com/office/drawing/2014/main" id="{9F5BFDDC-8916-FF7A-8017-CB56DF853020}"/>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6" name="Group 15">
            <a:extLst>
              <a:ext uri="{FF2B5EF4-FFF2-40B4-BE49-F238E27FC236}">
                <a16:creationId xmlns:a16="http://schemas.microsoft.com/office/drawing/2014/main" id="{32BE4F3A-75C3-CF7B-DB0B-34CEDF67ABA0}"/>
              </a:ext>
            </a:extLst>
          </p:cNvPr>
          <p:cNvGrpSpPr/>
          <p:nvPr/>
        </p:nvGrpSpPr>
        <p:grpSpPr>
          <a:xfrm>
            <a:off x="819149" y="3809278"/>
            <a:ext cx="10582275" cy="669559"/>
            <a:chOff x="819149" y="1561559"/>
            <a:chExt cx="10582275" cy="810166"/>
          </a:xfrm>
        </p:grpSpPr>
        <p:sp>
          <p:nvSpPr>
            <p:cNvPr id="17" name="Content Placeholder 2">
              <a:extLst>
                <a:ext uri="{FF2B5EF4-FFF2-40B4-BE49-F238E27FC236}">
                  <a16:creationId xmlns:a16="http://schemas.microsoft.com/office/drawing/2014/main" id="{CC1BD8D3-274B-9195-DF6C-8966A7D398E2}"/>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SSO orbit have the most success rate; 100% and more than 1 occurrence.</a:t>
              </a:r>
            </a:p>
          </p:txBody>
        </p:sp>
        <p:sp>
          <p:nvSpPr>
            <p:cNvPr id="18" name="Content Placeholder 2">
              <a:extLst>
                <a:ext uri="{FF2B5EF4-FFF2-40B4-BE49-F238E27FC236}">
                  <a16:creationId xmlns:a16="http://schemas.microsoft.com/office/drawing/2014/main" id="{3BD73140-861F-D448-FB89-26332A0BD54C}"/>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9" name="Group 18">
            <a:extLst>
              <a:ext uri="{FF2B5EF4-FFF2-40B4-BE49-F238E27FC236}">
                <a16:creationId xmlns:a16="http://schemas.microsoft.com/office/drawing/2014/main" id="{14CCFEEC-EB22-A918-1118-E19C73DCA1CC}"/>
              </a:ext>
            </a:extLst>
          </p:cNvPr>
          <p:cNvGrpSpPr/>
          <p:nvPr/>
        </p:nvGrpSpPr>
        <p:grpSpPr>
          <a:xfrm>
            <a:off x="819149" y="4573183"/>
            <a:ext cx="10582275" cy="669559"/>
            <a:chOff x="819149" y="1561559"/>
            <a:chExt cx="10582275" cy="810166"/>
          </a:xfrm>
        </p:grpSpPr>
        <p:sp>
          <p:nvSpPr>
            <p:cNvPr id="20" name="Content Placeholder 2">
              <a:extLst>
                <a:ext uri="{FF2B5EF4-FFF2-40B4-BE49-F238E27FC236}">
                  <a16:creationId xmlns:a16="http://schemas.microsoft.com/office/drawing/2014/main" id="{5A1E18F0-9C97-13BC-C44A-77DDD47A46A5}"/>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The low weighted payloads (which define as 4000kg and below) performed better than the heavy weighted payloads.</a:t>
              </a:r>
            </a:p>
          </p:txBody>
        </p:sp>
        <p:sp>
          <p:nvSpPr>
            <p:cNvPr id="21" name="Content Placeholder 2">
              <a:extLst>
                <a:ext uri="{FF2B5EF4-FFF2-40B4-BE49-F238E27FC236}">
                  <a16:creationId xmlns:a16="http://schemas.microsoft.com/office/drawing/2014/main" id="{181D6D88-C21E-2316-F2F9-7A75C8A487DE}"/>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22" name="Group 21">
            <a:extLst>
              <a:ext uri="{FF2B5EF4-FFF2-40B4-BE49-F238E27FC236}">
                <a16:creationId xmlns:a16="http://schemas.microsoft.com/office/drawing/2014/main" id="{2E516A0B-0391-53FE-2503-66586F18E269}"/>
              </a:ext>
            </a:extLst>
          </p:cNvPr>
          <p:cNvGrpSpPr/>
          <p:nvPr/>
        </p:nvGrpSpPr>
        <p:grpSpPr>
          <a:xfrm>
            <a:off x="819149" y="5337088"/>
            <a:ext cx="10582275" cy="669559"/>
            <a:chOff x="819149" y="1561559"/>
            <a:chExt cx="10582275" cy="810166"/>
          </a:xfrm>
        </p:grpSpPr>
        <p:sp>
          <p:nvSpPr>
            <p:cNvPr id="23" name="Content Placeholder 2">
              <a:extLst>
                <a:ext uri="{FF2B5EF4-FFF2-40B4-BE49-F238E27FC236}">
                  <a16:creationId xmlns:a16="http://schemas.microsoft.com/office/drawing/2014/main" id="{B1F98411-7D37-7199-1708-CC72130CABD4}"/>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The Tree Classifier Algorithm is the best Machine Learning approach for this dataset.</a:t>
              </a:r>
            </a:p>
          </p:txBody>
        </p:sp>
        <p:sp>
          <p:nvSpPr>
            <p:cNvPr id="24" name="Content Placeholder 2">
              <a:extLst>
                <a:ext uri="{FF2B5EF4-FFF2-40B4-BE49-F238E27FC236}">
                  <a16:creationId xmlns:a16="http://schemas.microsoft.com/office/drawing/2014/main" id="{71EC4BFC-4E86-86AE-E539-C3CD7E2B854F}"/>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6A79EF6C-CD39-B20F-B356-0B8F277CFDF6}"/>
              </a:ext>
            </a:extLst>
          </p:cNvPr>
          <p:cNvSpPr txBox="1"/>
          <p:nvPr/>
        </p:nvSpPr>
        <p:spPr>
          <a:xfrm>
            <a:off x="847725" y="1842016"/>
            <a:ext cx="10524522" cy="3046988"/>
          </a:xfrm>
          <a:prstGeom prst="rect">
            <a:avLst/>
          </a:prstGeom>
          <a:noFill/>
        </p:spPr>
        <p:txBody>
          <a:bodyPr wrap="square">
            <a:spAutoFit/>
          </a:bodyPr>
          <a:lstStyle/>
          <a:p>
            <a:pPr>
              <a:lnSpc>
                <a:spcPct val="200000"/>
              </a:lnSpc>
            </a:pPr>
            <a:r>
              <a:rPr lang="en-IN" sz="1600" dirty="0">
                <a:hlinkClick r:id="rId4"/>
              </a:rPr>
              <a:t>https://github.com/cosmingherghel/DSTools-course/blob/main/dataset_part_1.csv</a:t>
            </a:r>
            <a:r>
              <a:rPr lang="en-IN" sz="1600" dirty="0" smtClean="0"/>
              <a:t> </a:t>
            </a:r>
            <a:endParaRPr lang="en-IN" sz="1600" dirty="0"/>
          </a:p>
          <a:p>
            <a:pPr>
              <a:lnSpc>
                <a:spcPct val="200000"/>
              </a:lnSpc>
            </a:pPr>
            <a:r>
              <a:rPr lang="en-IN" sz="1600" dirty="0">
                <a:hlinkClick r:id="rId5"/>
              </a:rPr>
              <a:t>https://github.com/cosmingherghel/DSTools-course/blob/main/dataset_part_2.csv</a:t>
            </a:r>
            <a:endParaRPr lang="en-IN" sz="1600" dirty="0"/>
          </a:p>
          <a:p>
            <a:pPr>
              <a:lnSpc>
                <a:spcPct val="200000"/>
              </a:lnSpc>
            </a:pPr>
            <a:r>
              <a:rPr lang="en-IN" sz="1600" dirty="0">
                <a:hlinkClick r:id="rId6"/>
              </a:rPr>
              <a:t>https://github.com/cosmingherghel/DSTools-course/blob/main/dataset_part_3.csv</a:t>
            </a:r>
            <a:endParaRPr lang="en-IN" sz="1600" dirty="0"/>
          </a:p>
          <a:p>
            <a:pPr>
              <a:lnSpc>
                <a:spcPct val="200000"/>
              </a:lnSpc>
            </a:pPr>
            <a:r>
              <a:rPr lang="en-IN" sz="1600" dirty="0">
                <a:hlinkClick r:id="rId7"/>
              </a:rPr>
              <a:t>https://github.com/cosmingherghel/DSTools-course/blob/main/my_data1.db</a:t>
            </a:r>
            <a:endParaRPr lang="en-IN" sz="1600" dirty="0"/>
          </a:p>
          <a:p>
            <a:pPr>
              <a:lnSpc>
                <a:spcPct val="200000"/>
              </a:lnSpc>
            </a:pPr>
            <a:r>
              <a:rPr lang="en-IN" sz="1600" dirty="0">
                <a:hlinkClick r:id="rId8"/>
              </a:rPr>
              <a:t>https://github.com/cosmingherghel/DSTools-course/blob/main/spacex_dash_app.py</a:t>
            </a:r>
            <a:endParaRPr lang="en-IN" sz="1600" dirty="0"/>
          </a:p>
          <a:p>
            <a:pPr>
              <a:lnSpc>
                <a:spcPct val="200000"/>
              </a:lnSpc>
            </a:pPr>
            <a:r>
              <a:rPr lang="en-IN" sz="1600" dirty="0">
                <a:hlinkClick r:id="rId9"/>
              </a:rPr>
              <a:t>https://github.com/cosmingherghel/DSTools-course/blob/main/spacex_launch_dash.csv</a:t>
            </a:r>
            <a:endParaRPr lang="en-IN" sz="1600" dirty="0"/>
          </a:p>
        </p:txBody>
      </p:sp>
      <p:sp>
        <p:nvSpPr>
          <p:cNvPr id="7" name="TextBox 6">
            <a:extLst>
              <a:ext uri="{FF2B5EF4-FFF2-40B4-BE49-F238E27FC236}">
                <a16:creationId xmlns:a16="http://schemas.microsoft.com/office/drawing/2014/main" id="{BC68FD5C-9BF6-1724-DBE7-19A3FCB6B1C2}"/>
              </a:ext>
            </a:extLst>
          </p:cNvPr>
          <p:cNvSpPr txBox="1"/>
          <p:nvPr/>
        </p:nvSpPr>
        <p:spPr>
          <a:xfrm>
            <a:off x="847725" y="1472684"/>
            <a:ext cx="1015365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Code and Datasets to download</a:t>
            </a:r>
            <a:endParaRPr lang="en-IN"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8A30F98D-A4DC-AE73-80EB-46187BC66393}"/>
              </a:ext>
            </a:extLst>
          </p:cNvPr>
          <p:cNvSpPr/>
          <p:nvPr/>
        </p:nvSpPr>
        <p:spPr>
          <a:xfrm>
            <a:off x="895350" y="1767662"/>
            <a:ext cx="10500931" cy="427118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Top Corners Rounded 2">
            <a:extLst>
              <a:ext uri="{FF2B5EF4-FFF2-40B4-BE49-F238E27FC236}">
                <a16:creationId xmlns:a16="http://schemas.microsoft.com/office/drawing/2014/main" id="{F46D05D4-BEA0-564E-1868-73C744B8BE2F}"/>
              </a:ext>
            </a:extLst>
          </p:cNvPr>
          <p:cNvSpPr/>
          <p:nvPr/>
        </p:nvSpPr>
        <p:spPr>
          <a:xfrm>
            <a:off x="895350" y="147637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2000" b="1" dirty="0">
                <a:solidFill>
                  <a:schemeClr val="bg1"/>
                </a:solidFill>
                <a:latin typeface="Abadi" panose="020B0604020104020204" pitchFamily="34" charset="0"/>
              </a:rPr>
              <a:t>Methodology</a:t>
            </a:r>
          </a:p>
        </p:txBody>
      </p:sp>
      <p:sp>
        <p:nvSpPr>
          <p:cNvPr id="5" name="Content Placeholder 2">
            <a:extLst>
              <a:ext uri="{FF2B5EF4-FFF2-40B4-BE49-F238E27FC236}">
                <a16:creationId xmlns:a16="http://schemas.microsoft.com/office/drawing/2014/main" id="{4EA7499C-C051-48CF-4327-059533701D68}"/>
              </a:ext>
            </a:extLst>
          </p:cNvPr>
          <p:cNvSpPr txBox="1">
            <a:spLocks/>
          </p:cNvSpPr>
          <p:nvPr/>
        </p:nvSpPr>
        <p:spPr>
          <a:xfrm>
            <a:off x="1017661" y="1980858"/>
            <a:ext cx="10104817" cy="3934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Data collection methodology:</a:t>
            </a:r>
          </a:p>
          <a:p>
            <a:pPr lvl="1">
              <a:lnSpc>
                <a:spcPct val="120000"/>
              </a:lnSpc>
              <a:spcBef>
                <a:spcPts val="1400"/>
              </a:spcBef>
              <a:buFont typeface="Symbol" panose="05050102010706020507" pitchFamily="18" charset="2"/>
              <a:buChar char="-"/>
            </a:pPr>
            <a:r>
              <a:rPr lang="en-US" sz="1800" i="1" dirty="0">
                <a:solidFill>
                  <a:schemeClr val="bg2">
                    <a:lumMod val="50000"/>
                  </a:schemeClr>
                </a:solidFill>
                <a:latin typeface="Abadi"/>
              </a:rPr>
              <a:t>Data was collected using SpaceX API and web scraping from Wikipedia. </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data wrangling</a:t>
            </a:r>
          </a:p>
          <a:p>
            <a:pPr lvl="1">
              <a:lnSpc>
                <a:spcPct val="120000"/>
              </a:lnSpc>
              <a:spcBef>
                <a:spcPts val="1400"/>
              </a:spcBef>
              <a:buFont typeface="Symbol" panose="05050102010706020507" pitchFamily="18" charset="2"/>
              <a:buChar char="-"/>
            </a:pPr>
            <a:r>
              <a:rPr lang="en-US" sz="1800" i="1" dirty="0">
                <a:solidFill>
                  <a:schemeClr val="bg2">
                    <a:lumMod val="50000"/>
                  </a:schemeClr>
                </a:solidFill>
                <a:latin typeface="Abadi"/>
              </a:rPr>
              <a:t>One-hot encoding was applied to categorical features</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exploratory data analysis (EDA) using visualization and SQL</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interactive visual analytics using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buFont typeface="Symbol" panose="05050102010706020507" pitchFamily="18" charset="2"/>
              <a:buChar char="-"/>
            </a:pPr>
            <a:r>
              <a:rPr lang="en-US" sz="1800" i="1" dirty="0">
                <a:solidFill>
                  <a:schemeClr val="bg2">
                    <a:lumMod val="50000"/>
                  </a:schemeClr>
                </a:solidFill>
                <a:latin typeface="Abadi"/>
              </a:rPr>
              <a:t>How to build, tune, evaluate classification models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1098032F-6003-868C-D817-96A5F09A60E8}"/>
              </a:ext>
            </a:extLst>
          </p:cNvPr>
          <p:cNvSpPr/>
          <p:nvPr/>
        </p:nvSpPr>
        <p:spPr>
          <a:xfrm>
            <a:off x="895350" y="1767662"/>
            <a:ext cx="10500931" cy="377588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Top Corners Rounded 2">
            <a:extLst>
              <a:ext uri="{FF2B5EF4-FFF2-40B4-BE49-F238E27FC236}">
                <a16:creationId xmlns:a16="http://schemas.microsoft.com/office/drawing/2014/main" id="{7CF719BF-485D-9500-AC56-FAE58412A433}"/>
              </a:ext>
            </a:extLst>
          </p:cNvPr>
          <p:cNvSpPr/>
          <p:nvPr/>
        </p:nvSpPr>
        <p:spPr>
          <a:xfrm>
            <a:off x="895350" y="147637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2000" b="1" dirty="0">
                <a:solidFill>
                  <a:schemeClr val="bg1"/>
                </a:solidFill>
                <a:latin typeface="Abadi" panose="020B0604020104020204" pitchFamily="34" charset="0"/>
              </a:rPr>
              <a:t>The data was collected using various methods</a:t>
            </a:r>
          </a:p>
        </p:txBody>
      </p:sp>
      <p:sp>
        <p:nvSpPr>
          <p:cNvPr id="4" name="Content Placeholder 2">
            <a:extLst>
              <a:ext uri="{FF2B5EF4-FFF2-40B4-BE49-F238E27FC236}">
                <a16:creationId xmlns:a16="http://schemas.microsoft.com/office/drawing/2014/main" id="{DC2EDFE2-E089-34E0-48DF-D3957B2A4318}"/>
              </a:ext>
            </a:extLst>
          </p:cNvPr>
          <p:cNvSpPr txBox="1">
            <a:spLocks/>
          </p:cNvSpPr>
          <p:nvPr/>
        </p:nvSpPr>
        <p:spPr>
          <a:xfrm>
            <a:off x="1017661" y="1980858"/>
            <a:ext cx="10104817" cy="340076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Data collection was done using get request to the SpaceX API.</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Next, we decoded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TextBox 8">
            <a:extLst>
              <a:ext uri="{FF2B5EF4-FFF2-40B4-BE49-F238E27FC236}">
                <a16:creationId xmlns:a16="http://schemas.microsoft.com/office/drawing/2014/main" id="{B8E480BE-B9B0-4A17-8914-5491E7D3673B}"/>
              </a:ext>
            </a:extLst>
          </p:cNvPr>
          <p:cNvSpPr txBox="1"/>
          <p:nvPr/>
        </p:nvSpPr>
        <p:spPr>
          <a:xfrm>
            <a:off x="931795" y="5724797"/>
            <a:ext cx="4192655" cy="738664"/>
          </a:xfrm>
          <a:prstGeom prst="rect">
            <a:avLst/>
          </a:prstGeom>
          <a:noFill/>
        </p:spPr>
        <p:txBody>
          <a:bodyPr wrap="square">
            <a:spAutoFit/>
          </a:bodyPr>
          <a:lstStyle/>
          <a:p>
            <a:r>
              <a:rPr lang="en-IN" sz="1400" dirty="0">
                <a:hlinkClick r:id="rId3"/>
              </a:rPr>
              <a:t>https://github.com/pankajsonawane2711/DS-CapstoneProject-SpaceX/blob/main/jupyter-labs-spacex-data-collection-api.ipynb</a:t>
            </a:r>
            <a:endParaRPr lang="en-IN" sz="1400" dirty="0"/>
          </a:p>
        </p:txBody>
      </p:sp>
      <p:sp>
        <p:nvSpPr>
          <p:cNvPr id="11" name="TextBox 10">
            <a:extLst>
              <a:ext uri="{FF2B5EF4-FFF2-40B4-BE49-F238E27FC236}">
                <a16:creationId xmlns:a16="http://schemas.microsoft.com/office/drawing/2014/main" id="{0D2D9341-B283-AD81-B41F-FA8D605D68C4}"/>
              </a:ext>
            </a:extLst>
          </p:cNvPr>
          <p:cNvSpPr txBox="1"/>
          <p:nvPr/>
        </p:nvSpPr>
        <p:spPr>
          <a:xfrm>
            <a:off x="951673" y="5320370"/>
            <a:ext cx="4548943"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of the completed SpaceX API calls </a:t>
            </a:r>
            <a:endParaRPr lang="en-IN" sz="1600" dirty="0"/>
          </a:p>
        </p:txBody>
      </p:sp>
      <p:pic>
        <p:nvPicPr>
          <p:cNvPr id="13" name="Picture 12">
            <a:extLst>
              <a:ext uri="{FF2B5EF4-FFF2-40B4-BE49-F238E27FC236}">
                <a16:creationId xmlns:a16="http://schemas.microsoft.com/office/drawing/2014/main" id="{28617701-15A9-D8FC-9F92-7846963047B0}"/>
              </a:ext>
            </a:extLst>
          </p:cNvPr>
          <p:cNvPicPr>
            <a:picLocks noChangeAspect="1"/>
          </p:cNvPicPr>
          <p:nvPr/>
        </p:nvPicPr>
        <p:blipFill rotWithShape="1">
          <a:blip r:embed="rId4"/>
          <a:srcRect l="1" r="11320" b="17747"/>
          <a:stretch/>
        </p:blipFill>
        <p:spPr>
          <a:xfrm>
            <a:off x="5738159" y="1320001"/>
            <a:ext cx="5409403" cy="1268440"/>
          </a:xfrm>
          <a:prstGeom prst="rect">
            <a:avLst/>
          </a:prstGeom>
        </p:spPr>
      </p:pic>
      <p:pic>
        <p:nvPicPr>
          <p:cNvPr id="15" name="Picture 14">
            <a:extLst>
              <a:ext uri="{FF2B5EF4-FFF2-40B4-BE49-F238E27FC236}">
                <a16:creationId xmlns:a16="http://schemas.microsoft.com/office/drawing/2014/main" id="{78BAF6D3-0A15-5338-7738-79D4382C6492}"/>
              </a:ext>
            </a:extLst>
          </p:cNvPr>
          <p:cNvPicPr>
            <a:picLocks noChangeAspect="1"/>
          </p:cNvPicPr>
          <p:nvPr/>
        </p:nvPicPr>
        <p:blipFill rotWithShape="1">
          <a:blip r:embed="rId5"/>
          <a:srcRect r="9457"/>
          <a:stretch/>
        </p:blipFill>
        <p:spPr>
          <a:xfrm>
            <a:off x="5738160" y="2626908"/>
            <a:ext cx="5409403" cy="2062879"/>
          </a:xfrm>
          <a:prstGeom prst="rect">
            <a:avLst/>
          </a:prstGeom>
        </p:spPr>
      </p:pic>
      <p:pic>
        <p:nvPicPr>
          <p:cNvPr id="17" name="Picture 16">
            <a:extLst>
              <a:ext uri="{FF2B5EF4-FFF2-40B4-BE49-F238E27FC236}">
                <a16:creationId xmlns:a16="http://schemas.microsoft.com/office/drawing/2014/main" id="{11129B27-95ED-C018-5E71-191B603D05D1}"/>
              </a:ext>
            </a:extLst>
          </p:cNvPr>
          <p:cNvPicPr>
            <a:picLocks noChangeAspect="1"/>
          </p:cNvPicPr>
          <p:nvPr/>
        </p:nvPicPr>
        <p:blipFill rotWithShape="1">
          <a:blip r:embed="rId6"/>
          <a:srcRect t="4033" r="19540" b="10582"/>
          <a:stretch/>
        </p:blipFill>
        <p:spPr>
          <a:xfrm>
            <a:off x="5738160" y="4754880"/>
            <a:ext cx="5409402" cy="1967338"/>
          </a:xfrm>
          <a:prstGeom prst="rect">
            <a:avLst/>
          </a:prstGeom>
        </p:spPr>
      </p:pic>
      <p:sp>
        <p:nvSpPr>
          <p:cNvPr id="18" name="Rectangle: Rounded Corners 17">
            <a:extLst>
              <a:ext uri="{FF2B5EF4-FFF2-40B4-BE49-F238E27FC236}">
                <a16:creationId xmlns:a16="http://schemas.microsoft.com/office/drawing/2014/main" id="{466F07BA-55DB-3C59-7B0B-588BD48B358E}"/>
              </a:ext>
            </a:extLst>
          </p:cNvPr>
          <p:cNvSpPr/>
          <p:nvPr/>
        </p:nvSpPr>
        <p:spPr>
          <a:xfrm>
            <a:off x="951673" y="1553337"/>
            <a:ext cx="4172777" cy="800100"/>
          </a:xfrm>
          <a:prstGeom prst="roundRect">
            <a:avLst/>
          </a:prstGeom>
          <a:solidFill>
            <a:schemeClr val="bg2">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i="0" u="none" strike="noStrike" baseline="0" dirty="0">
                <a:solidFill>
                  <a:schemeClr val="bg1"/>
                </a:solidFill>
                <a:latin typeface="Abadi" panose="020B0604020104020204" pitchFamily="34" charset="0"/>
              </a:rPr>
              <a:t>Get request for rocket launch</a:t>
            </a:r>
          </a:p>
          <a:p>
            <a:pPr algn="ctr"/>
            <a:r>
              <a:rPr lang="en-IN" sz="1800" b="1" i="0" u="none" strike="noStrike" baseline="0" dirty="0">
                <a:solidFill>
                  <a:schemeClr val="bg1"/>
                </a:solidFill>
                <a:latin typeface="Abadi" panose="020B0604020104020204" pitchFamily="34" charset="0"/>
              </a:rPr>
              <a:t>data using API</a:t>
            </a:r>
          </a:p>
        </p:txBody>
      </p:sp>
      <p:sp>
        <p:nvSpPr>
          <p:cNvPr id="19" name="Rectangle: Rounded Corners 18">
            <a:extLst>
              <a:ext uri="{FF2B5EF4-FFF2-40B4-BE49-F238E27FC236}">
                <a16:creationId xmlns:a16="http://schemas.microsoft.com/office/drawing/2014/main" id="{A26DA7AF-F66A-E7DA-33AD-E445E0DBEF52}"/>
              </a:ext>
            </a:extLst>
          </p:cNvPr>
          <p:cNvSpPr/>
          <p:nvPr/>
        </p:nvSpPr>
        <p:spPr>
          <a:xfrm>
            <a:off x="951673" y="2772537"/>
            <a:ext cx="4172777" cy="800100"/>
          </a:xfrm>
          <a:prstGeom prst="roundRect">
            <a:avLst/>
          </a:prstGeom>
          <a:solidFill>
            <a:schemeClr val="accent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Use </a:t>
            </a:r>
            <a:r>
              <a:rPr lang="en-US" sz="1800" b="1" i="0" u="none" strike="noStrike" baseline="0" dirty="0" err="1">
                <a:solidFill>
                  <a:schemeClr val="bg1"/>
                </a:solidFill>
                <a:latin typeface="Abadi" panose="020B0604020104020204" pitchFamily="34" charset="0"/>
              </a:rPr>
              <a:t>json_normalize</a:t>
            </a:r>
            <a:r>
              <a:rPr lang="en-US" sz="1800" b="1" i="0" u="none" strike="noStrike" baseline="0" dirty="0">
                <a:solidFill>
                  <a:schemeClr val="bg1"/>
                </a:solidFill>
                <a:latin typeface="Abadi" panose="020B0604020104020204" pitchFamily="34" charset="0"/>
              </a:rPr>
              <a:t> method to</a:t>
            </a:r>
          </a:p>
          <a:p>
            <a:pPr algn="ctr"/>
            <a:r>
              <a:rPr lang="en-US" sz="1800" b="1" i="0" u="none" strike="noStrike" baseline="0" dirty="0">
                <a:solidFill>
                  <a:schemeClr val="bg1"/>
                </a:solidFill>
                <a:latin typeface="Abadi" panose="020B0604020104020204" pitchFamily="34" charset="0"/>
              </a:rPr>
              <a:t>convert </a:t>
            </a:r>
            <a:r>
              <a:rPr lang="en-US" sz="1800" b="1" i="0" u="none" strike="noStrike" baseline="0" dirty="0" err="1">
                <a:solidFill>
                  <a:schemeClr val="bg1"/>
                </a:solidFill>
                <a:latin typeface="Abadi" panose="020B0604020104020204" pitchFamily="34" charset="0"/>
              </a:rPr>
              <a:t>json</a:t>
            </a:r>
            <a:r>
              <a:rPr lang="en-US" sz="1800" b="1" i="0" u="none" strike="noStrike" baseline="0" dirty="0">
                <a:solidFill>
                  <a:schemeClr val="bg1"/>
                </a:solidFill>
                <a:latin typeface="Abadi" panose="020B0604020104020204" pitchFamily="34" charset="0"/>
              </a:rPr>
              <a:t> result to </a:t>
            </a:r>
            <a:r>
              <a:rPr lang="en-US" sz="1800" b="1" i="0" u="none" strike="noStrike" baseline="0" dirty="0" err="1">
                <a:solidFill>
                  <a:schemeClr val="bg1"/>
                </a:solidFill>
                <a:latin typeface="Abadi" panose="020B0604020104020204" pitchFamily="34" charset="0"/>
              </a:rPr>
              <a:t>dataframe</a:t>
            </a:r>
            <a:endParaRPr lang="en-US" sz="1800" b="1" i="0" u="none" strike="noStrike" baseline="0" dirty="0">
              <a:solidFill>
                <a:schemeClr val="bg1"/>
              </a:solidFill>
              <a:latin typeface="Abadi" panose="020B0604020104020204" pitchFamily="34" charset="0"/>
            </a:endParaRPr>
          </a:p>
        </p:txBody>
      </p:sp>
      <p:sp>
        <p:nvSpPr>
          <p:cNvPr id="20" name="Rectangle: Rounded Corners 19">
            <a:extLst>
              <a:ext uri="{FF2B5EF4-FFF2-40B4-BE49-F238E27FC236}">
                <a16:creationId xmlns:a16="http://schemas.microsoft.com/office/drawing/2014/main" id="{083AC30B-F64A-5808-F65B-B11635C25A13}"/>
              </a:ext>
            </a:extLst>
          </p:cNvPr>
          <p:cNvSpPr/>
          <p:nvPr/>
        </p:nvSpPr>
        <p:spPr>
          <a:xfrm>
            <a:off x="951673" y="3991737"/>
            <a:ext cx="4172777" cy="800100"/>
          </a:xfrm>
          <a:prstGeom prst="roundRect">
            <a:avLst/>
          </a:prstGeom>
          <a:solidFill>
            <a:schemeClr val="accent2">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Performed data cleaning and</a:t>
            </a:r>
          </a:p>
          <a:p>
            <a:pPr algn="ctr"/>
            <a:r>
              <a:rPr lang="en-US" sz="1800" b="1" i="0" u="none" strike="noStrike" baseline="0" dirty="0">
                <a:solidFill>
                  <a:schemeClr val="bg1"/>
                </a:solidFill>
                <a:latin typeface="Abadi" panose="020B0604020104020204" pitchFamily="34" charset="0"/>
              </a:rPr>
              <a:t>filling the missing value</a:t>
            </a:r>
          </a:p>
        </p:txBody>
      </p:sp>
      <p:sp>
        <p:nvSpPr>
          <p:cNvPr id="21" name="Arrow: Chevron 20">
            <a:extLst>
              <a:ext uri="{FF2B5EF4-FFF2-40B4-BE49-F238E27FC236}">
                <a16:creationId xmlns:a16="http://schemas.microsoft.com/office/drawing/2014/main" id="{0E98522B-62CB-3C90-85A7-05CB3F54D3DA}"/>
              </a:ext>
            </a:extLst>
          </p:cNvPr>
          <p:cNvSpPr/>
          <p:nvPr/>
        </p:nvSpPr>
        <p:spPr>
          <a:xfrm rot="5400000">
            <a:off x="2824660" y="2194018"/>
            <a:ext cx="380004" cy="716367"/>
          </a:xfrm>
          <a:prstGeom prst="chevron">
            <a:avLst/>
          </a:prstGeom>
          <a:solidFill>
            <a:schemeClr val="bg1">
              <a:lumMod val="7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Arrow: Chevron 21">
            <a:extLst>
              <a:ext uri="{FF2B5EF4-FFF2-40B4-BE49-F238E27FC236}">
                <a16:creationId xmlns:a16="http://schemas.microsoft.com/office/drawing/2014/main" id="{3B520211-FEFF-9C7C-AB4A-07FF8653EB76}"/>
              </a:ext>
            </a:extLst>
          </p:cNvPr>
          <p:cNvSpPr/>
          <p:nvPr/>
        </p:nvSpPr>
        <p:spPr>
          <a:xfrm rot="5400000">
            <a:off x="2824660" y="3403694"/>
            <a:ext cx="380004" cy="716367"/>
          </a:xfrm>
          <a:prstGeom prst="chevron">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Rectangle: Rounded Corners 22">
            <a:extLst>
              <a:ext uri="{FF2B5EF4-FFF2-40B4-BE49-F238E27FC236}">
                <a16:creationId xmlns:a16="http://schemas.microsoft.com/office/drawing/2014/main" id="{E2B27F49-B26D-1AAA-2A11-0868E2FD2D2F}"/>
              </a:ext>
            </a:extLst>
          </p:cNvPr>
          <p:cNvSpPr/>
          <p:nvPr/>
        </p:nvSpPr>
        <p:spPr>
          <a:xfrm>
            <a:off x="951673" y="5286375"/>
            <a:ext cx="4172777" cy="12477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BC3C3C00-CE66-B490-38A9-1B123B9486AB}"/>
              </a:ext>
            </a:extLst>
          </p:cNvPr>
          <p:cNvSpPr txBox="1"/>
          <p:nvPr/>
        </p:nvSpPr>
        <p:spPr>
          <a:xfrm>
            <a:off x="-4815716" y="1623535"/>
            <a:ext cx="4829175" cy="646331"/>
          </a:xfrm>
          <a:prstGeom prst="rect">
            <a:avLst/>
          </a:prstGeom>
          <a:noFill/>
        </p:spPr>
        <p:txBody>
          <a:bodyPr wrap="square">
            <a:spAutoFit/>
          </a:bodyPr>
          <a:lstStyle/>
          <a:p>
            <a:pPr algn="ctr"/>
            <a:endParaRPr lang="en-IN" sz="1800" b="0" i="0" u="none" strike="noStrike" baseline="0" dirty="0">
              <a:solidFill>
                <a:schemeClr val="accent1"/>
              </a:solidFill>
              <a:latin typeface="Calibri" panose="020F0502020204030204" pitchFamily="34" charset="0"/>
            </a:endParaRPr>
          </a:p>
          <a:p>
            <a:pPr algn="ctr"/>
            <a:endParaRPr lang="en-US" sz="1800" b="0" i="0" u="none" strike="noStrike" baseline="0" dirty="0">
              <a:solidFill>
                <a:schemeClr val="accent1"/>
              </a:solidFill>
              <a:latin typeface="Calibri" panose="020F0502020204030204" pitchFamily="34" charset="0"/>
            </a:endParaRPr>
          </a:p>
        </p:txBody>
      </p:sp>
      <p:pic>
        <p:nvPicPr>
          <p:cNvPr id="9" name="Picture 8">
            <a:extLst>
              <a:ext uri="{FF2B5EF4-FFF2-40B4-BE49-F238E27FC236}">
                <a16:creationId xmlns:a16="http://schemas.microsoft.com/office/drawing/2014/main" id="{D35B0DAA-FCBF-3522-339D-1673CAE10B57}"/>
              </a:ext>
            </a:extLst>
          </p:cNvPr>
          <p:cNvPicPr>
            <a:picLocks noChangeAspect="1"/>
          </p:cNvPicPr>
          <p:nvPr/>
        </p:nvPicPr>
        <p:blipFill>
          <a:blip r:embed="rId3"/>
          <a:stretch>
            <a:fillRect/>
          </a:stretch>
        </p:blipFill>
        <p:spPr>
          <a:xfrm>
            <a:off x="5581313" y="1366669"/>
            <a:ext cx="4820323" cy="2410161"/>
          </a:xfrm>
          <a:prstGeom prst="rect">
            <a:avLst/>
          </a:prstGeom>
        </p:spPr>
      </p:pic>
      <p:pic>
        <p:nvPicPr>
          <p:cNvPr id="12" name="Picture 11">
            <a:extLst>
              <a:ext uri="{FF2B5EF4-FFF2-40B4-BE49-F238E27FC236}">
                <a16:creationId xmlns:a16="http://schemas.microsoft.com/office/drawing/2014/main" id="{AA45B18B-0145-8BD1-1525-536FDA9B148B}"/>
              </a:ext>
            </a:extLst>
          </p:cNvPr>
          <p:cNvPicPr>
            <a:picLocks noChangeAspect="1"/>
          </p:cNvPicPr>
          <p:nvPr/>
        </p:nvPicPr>
        <p:blipFill>
          <a:blip r:embed="rId4"/>
          <a:stretch>
            <a:fillRect/>
          </a:stretch>
        </p:blipFill>
        <p:spPr>
          <a:xfrm>
            <a:off x="5547818" y="3862182"/>
            <a:ext cx="5556802" cy="2304768"/>
          </a:xfrm>
          <a:prstGeom prst="rect">
            <a:avLst/>
          </a:prstGeom>
        </p:spPr>
      </p:pic>
      <p:sp>
        <p:nvSpPr>
          <p:cNvPr id="16" name="TextBox 15">
            <a:extLst>
              <a:ext uri="{FF2B5EF4-FFF2-40B4-BE49-F238E27FC236}">
                <a16:creationId xmlns:a16="http://schemas.microsoft.com/office/drawing/2014/main" id="{D7ADA4D2-41E9-BD85-1A63-90554CB819FC}"/>
              </a:ext>
            </a:extLst>
          </p:cNvPr>
          <p:cNvSpPr txBox="1"/>
          <p:nvPr/>
        </p:nvSpPr>
        <p:spPr>
          <a:xfrm>
            <a:off x="931795" y="5724797"/>
            <a:ext cx="4192655" cy="738664"/>
          </a:xfrm>
          <a:prstGeom prst="rect">
            <a:avLst/>
          </a:prstGeom>
          <a:noFill/>
        </p:spPr>
        <p:txBody>
          <a:bodyPr wrap="square">
            <a:spAutoFit/>
          </a:bodyPr>
          <a:lstStyle/>
          <a:p>
            <a:r>
              <a:rPr lang="en-IN" sz="1400" dirty="0">
                <a:hlinkClick r:id="rId5"/>
              </a:rPr>
              <a:t>https://github.com/pankajsonawane2711/DS-CapstoneProject-SpaceX/blob/main/jupyter-labs-webscraping.ipynb</a:t>
            </a:r>
            <a:endParaRPr lang="en-IN" sz="1400" dirty="0"/>
          </a:p>
        </p:txBody>
      </p:sp>
      <p:sp>
        <p:nvSpPr>
          <p:cNvPr id="17" name="Rectangle: Rounded Corners 16">
            <a:extLst>
              <a:ext uri="{FF2B5EF4-FFF2-40B4-BE49-F238E27FC236}">
                <a16:creationId xmlns:a16="http://schemas.microsoft.com/office/drawing/2014/main" id="{49814DBB-A946-8834-9440-B483A8EC2497}"/>
              </a:ext>
            </a:extLst>
          </p:cNvPr>
          <p:cNvSpPr/>
          <p:nvPr/>
        </p:nvSpPr>
        <p:spPr>
          <a:xfrm>
            <a:off x="951673" y="1553337"/>
            <a:ext cx="4172777" cy="800100"/>
          </a:xfrm>
          <a:prstGeom prst="roundRect">
            <a:avLst/>
          </a:prstGeom>
          <a:solidFill>
            <a:schemeClr val="bg2">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Request the Falcon9</a:t>
            </a:r>
          </a:p>
          <a:p>
            <a:pPr algn="ctr"/>
            <a:r>
              <a:rPr lang="en-US" sz="1800" b="1" i="0" u="none" strike="noStrike" baseline="0" dirty="0">
                <a:solidFill>
                  <a:schemeClr val="bg1"/>
                </a:solidFill>
                <a:latin typeface="Abadi" panose="020B0604020104020204" pitchFamily="34" charset="0"/>
              </a:rPr>
              <a:t>Launch Wiki page from </a:t>
            </a:r>
            <a:r>
              <a:rPr lang="en-US" sz="1800" b="1" i="0" u="none" strike="noStrike" baseline="0" dirty="0" err="1">
                <a:solidFill>
                  <a:schemeClr val="bg1"/>
                </a:solidFill>
                <a:latin typeface="Abadi" panose="020B0604020104020204" pitchFamily="34" charset="0"/>
              </a:rPr>
              <a:t>url</a:t>
            </a:r>
            <a:endParaRPr lang="en-US" sz="1800" b="1" i="0" u="none" strike="noStrike" baseline="0" dirty="0">
              <a:solidFill>
                <a:schemeClr val="bg1"/>
              </a:solidFill>
              <a:latin typeface="Abadi" panose="020B0604020104020204" pitchFamily="34" charset="0"/>
            </a:endParaRPr>
          </a:p>
        </p:txBody>
      </p:sp>
      <p:sp>
        <p:nvSpPr>
          <p:cNvPr id="18" name="Rectangle: Rounded Corners 17">
            <a:extLst>
              <a:ext uri="{FF2B5EF4-FFF2-40B4-BE49-F238E27FC236}">
                <a16:creationId xmlns:a16="http://schemas.microsoft.com/office/drawing/2014/main" id="{DE8CB2B9-85D6-0326-C19C-78376BB9F91E}"/>
              </a:ext>
            </a:extLst>
          </p:cNvPr>
          <p:cNvSpPr/>
          <p:nvPr/>
        </p:nvSpPr>
        <p:spPr>
          <a:xfrm>
            <a:off x="951673" y="2772537"/>
            <a:ext cx="4172777" cy="800100"/>
          </a:xfrm>
          <a:prstGeom prst="roundRect">
            <a:avLst/>
          </a:prstGeom>
          <a:solidFill>
            <a:schemeClr val="accent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Create a </a:t>
            </a:r>
            <a:r>
              <a:rPr lang="en-US" sz="1800" b="1" i="0" u="none" strike="noStrike" baseline="0" dirty="0" err="1">
                <a:solidFill>
                  <a:schemeClr val="bg1"/>
                </a:solidFill>
                <a:latin typeface="Abadi" panose="020B0604020104020204" pitchFamily="34" charset="0"/>
              </a:rPr>
              <a:t>BeautifulSoup</a:t>
            </a:r>
            <a:r>
              <a:rPr lang="en-US" sz="1800" b="1" i="0" u="none" strike="noStrike" baseline="0" dirty="0">
                <a:solidFill>
                  <a:schemeClr val="bg1"/>
                </a:solidFill>
                <a:latin typeface="Abadi" panose="020B0604020104020204" pitchFamily="34" charset="0"/>
              </a:rPr>
              <a:t> </a:t>
            </a:r>
            <a:br>
              <a:rPr lang="en-US" sz="1800" b="1" i="0" u="none" strike="noStrike" baseline="0" dirty="0">
                <a:solidFill>
                  <a:schemeClr val="bg1"/>
                </a:solidFill>
                <a:latin typeface="Abadi" panose="020B0604020104020204" pitchFamily="34" charset="0"/>
              </a:rPr>
            </a:br>
            <a:r>
              <a:rPr lang="en-US" sz="1800" b="1" i="0" u="none" strike="noStrike" baseline="0" dirty="0">
                <a:solidFill>
                  <a:schemeClr val="bg1"/>
                </a:solidFill>
                <a:latin typeface="Abadi" panose="020B0604020104020204" pitchFamily="34" charset="0"/>
              </a:rPr>
              <a:t>from the HTML response</a:t>
            </a:r>
          </a:p>
        </p:txBody>
      </p:sp>
      <p:sp>
        <p:nvSpPr>
          <p:cNvPr id="19" name="Rectangle: Rounded Corners 18">
            <a:extLst>
              <a:ext uri="{FF2B5EF4-FFF2-40B4-BE49-F238E27FC236}">
                <a16:creationId xmlns:a16="http://schemas.microsoft.com/office/drawing/2014/main" id="{0BB11782-A3A6-557A-CFA0-C57AD8D6F209}"/>
              </a:ext>
            </a:extLst>
          </p:cNvPr>
          <p:cNvSpPr/>
          <p:nvPr/>
        </p:nvSpPr>
        <p:spPr>
          <a:xfrm>
            <a:off x="951673" y="3991737"/>
            <a:ext cx="4172777" cy="800100"/>
          </a:xfrm>
          <a:prstGeom prst="roundRect">
            <a:avLst/>
          </a:prstGeom>
          <a:solidFill>
            <a:schemeClr val="accent2">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Extract all column/variable names from the HTML header</a:t>
            </a:r>
          </a:p>
        </p:txBody>
      </p:sp>
      <p:sp>
        <p:nvSpPr>
          <p:cNvPr id="20" name="Arrow: Chevron 19">
            <a:extLst>
              <a:ext uri="{FF2B5EF4-FFF2-40B4-BE49-F238E27FC236}">
                <a16:creationId xmlns:a16="http://schemas.microsoft.com/office/drawing/2014/main" id="{D44F802F-9350-E427-BDD6-9ABD2856EA5A}"/>
              </a:ext>
            </a:extLst>
          </p:cNvPr>
          <p:cNvSpPr/>
          <p:nvPr/>
        </p:nvSpPr>
        <p:spPr>
          <a:xfrm rot="5400000">
            <a:off x="2824660" y="2194018"/>
            <a:ext cx="380004" cy="716367"/>
          </a:xfrm>
          <a:prstGeom prst="chevron">
            <a:avLst/>
          </a:prstGeom>
          <a:solidFill>
            <a:schemeClr val="bg1">
              <a:lumMod val="7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34CD53CA-D18D-34BE-E20D-6D960D73F126}"/>
              </a:ext>
            </a:extLst>
          </p:cNvPr>
          <p:cNvSpPr/>
          <p:nvPr/>
        </p:nvSpPr>
        <p:spPr>
          <a:xfrm rot="5400000">
            <a:off x="2824660" y="3403694"/>
            <a:ext cx="380004" cy="716367"/>
          </a:xfrm>
          <a:prstGeom prst="chevron">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Rectangle: Rounded Corners 21">
            <a:extLst>
              <a:ext uri="{FF2B5EF4-FFF2-40B4-BE49-F238E27FC236}">
                <a16:creationId xmlns:a16="http://schemas.microsoft.com/office/drawing/2014/main" id="{7B4D799B-C020-41A3-4054-8A38BA81E965}"/>
              </a:ext>
            </a:extLst>
          </p:cNvPr>
          <p:cNvSpPr/>
          <p:nvPr/>
        </p:nvSpPr>
        <p:spPr>
          <a:xfrm>
            <a:off x="951673" y="5286375"/>
            <a:ext cx="4172777" cy="12477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A832C4F-3BF5-ADC9-52F8-9732DA655980}"/>
              </a:ext>
            </a:extLst>
          </p:cNvPr>
          <p:cNvSpPr txBox="1"/>
          <p:nvPr/>
        </p:nvSpPr>
        <p:spPr>
          <a:xfrm>
            <a:off x="961199" y="5326720"/>
            <a:ext cx="4220402"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the process</a:t>
            </a:r>
            <a:endParaRPr lang="en-IN" sz="16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documentManagement/types"/>
    <ds:schemaRef ds:uri="http://schemas.microsoft.com/office/infopath/2007/PartnerControls"/>
    <ds:schemaRef ds:uri="155be751-a274-42e8-93fb-f39d3b9bccc8"/>
    <ds:schemaRef ds:uri="http://purl.org/dc/dcmitype/"/>
    <ds:schemaRef ds:uri="http://schemas.microsoft.com/office/2006/metadata/properties"/>
    <ds:schemaRef ds:uri="http://www.w3.org/XML/1998/namespace"/>
    <ds:schemaRef ds:uri="f80a141d-92ca-4d3d-9308-f7e7b1d44ce8"/>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371</TotalTime>
  <Words>2284</Words>
  <Application>Microsoft Office PowerPoint</Application>
  <PresentationFormat>Widescreen</PresentationFormat>
  <Paragraphs>272</Paragraphs>
  <Slides>47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vt:lpstr>
      <vt:lpstr>Arial</vt:lpstr>
      <vt:lpstr>Calibri</vt:lpstr>
      <vt:lpstr>Calibri Light</vt:lpstr>
      <vt:lpstr>IBM Plex Mono SemiBold</vt:lpstr>
      <vt:lpstr>Montserrat</vt:lpstr>
      <vt:lpstr>Roboto Medium</vt:lpstr>
      <vt:lpstr>SF Pro</vt:lpstr>
      <vt:lpstr>Symbol</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Cosmin Gherghel</cp:lastModifiedBy>
  <cp:revision>349</cp:revision>
  <dcterms:created xsi:type="dcterms:W3CDTF">2021-04-29T18:58:34Z</dcterms:created>
  <dcterms:modified xsi:type="dcterms:W3CDTF">2025-01-14T14:42:29Z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